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49"/>
  </p:notesMasterIdLst>
  <p:handoutMasterIdLst>
    <p:handoutMasterId r:id="rId50"/>
  </p:handoutMasterIdLst>
  <p:sldIdLst>
    <p:sldId id="257" r:id="rId2"/>
    <p:sldId id="320" r:id="rId3"/>
    <p:sldId id="263" r:id="rId4"/>
    <p:sldId id="351" r:id="rId5"/>
    <p:sldId id="287" r:id="rId6"/>
    <p:sldId id="264" r:id="rId7"/>
    <p:sldId id="290" r:id="rId8"/>
    <p:sldId id="265" r:id="rId9"/>
    <p:sldId id="272" r:id="rId10"/>
    <p:sldId id="273" r:id="rId11"/>
    <p:sldId id="277" r:id="rId12"/>
    <p:sldId id="275" r:id="rId13"/>
    <p:sldId id="299" r:id="rId14"/>
    <p:sldId id="352" r:id="rId15"/>
    <p:sldId id="280" r:id="rId16"/>
    <p:sldId id="276" r:id="rId17"/>
    <p:sldId id="267" r:id="rId18"/>
    <p:sldId id="301" r:id="rId19"/>
    <p:sldId id="321" r:id="rId20"/>
    <p:sldId id="347" r:id="rId21"/>
    <p:sldId id="339" r:id="rId22"/>
    <p:sldId id="307" r:id="rId23"/>
    <p:sldId id="322" r:id="rId24"/>
    <p:sldId id="302" r:id="rId25"/>
    <p:sldId id="298" r:id="rId26"/>
    <p:sldId id="306" r:id="rId27"/>
    <p:sldId id="304" r:id="rId28"/>
    <p:sldId id="332" r:id="rId29"/>
    <p:sldId id="325" r:id="rId30"/>
    <p:sldId id="297" r:id="rId31"/>
    <p:sldId id="342" r:id="rId32"/>
    <p:sldId id="349" r:id="rId33"/>
    <p:sldId id="344" r:id="rId34"/>
    <p:sldId id="345" r:id="rId35"/>
    <p:sldId id="346" r:id="rId36"/>
    <p:sldId id="323" r:id="rId37"/>
    <p:sldId id="340" r:id="rId38"/>
    <p:sldId id="309" r:id="rId39"/>
    <p:sldId id="310" r:id="rId40"/>
    <p:sldId id="308" r:id="rId41"/>
    <p:sldId id="326" r:id="rId42"/>
    <p:sldId id="350" r:id="rId43"/>
    <p:sldId id="324" r:id="rId44"/>
    <p:sldId id="271" r:id="rId45"/>
    <p:sldId id="270" r:id="rId46"/>
    <p:sldId id="327" r:id="rId47"/>
    <p:sldId id="34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574F790-5A3E-47E0-AE13-78F2F5C52328}">
          <p14:sldIdLst>
            <p14:sldId id="257"/>
            <p14:sldId id="320"/>
            <p14:sldId id="263"/>
            <p14:sldId id="351"/>
            <p14:sldId id="287"/>
            <p14:sldId id="264"/>
            <p14:sldId id="290"/>
            <p14:sldId id="265"/>
            <p14:sldId id="272"/>
            <p14:sldId id="273"/>
            <p14:sldId id="277"/>
            <p14:sldId id="275"/>
            <p14:sldId id="299"/>
            <p14:sldId id="352"/>
            <p14:sldId id="280"/>
            <p14:sldId id="276"/>
            <p14:sldId id="267"/>
            <p14:sldId id="301"/>
            <p14:sldId id="321"/>
            <p14:sldId id="347"/>
            <p14:sldId id="339"/>
            <p14:sldId id="307"/>
            <p14:sldId id="322"/>
            <p14:sldId id="302"/>
            <p14:sldId id="298"/>
            <p14:sldId id="306"/>
            <p14:sldId id="304"/>
            <p14:sldId id="332"/>
            <p14:sldId id="325"/>
            <p14:sldId id="297"/>
            <p14:sldId id="342"/>
            <p14:sldId id="349"/>
            <p14:sldId id="344"/>
            <p14:sldId id="345"/>
            <p14:sldId id="346"/>
            <p14:sldId id="323"/>
            <p14:sldId id="340"/>
            <p14:sldId id="309"/>
            <p14:sldId id="310"/>
            <p14:sldId id="308"/>
            <p14:sldId id="326"/>
            <p14:sldId id="350"/>
            <p14:sldId id="324"/>
            <p14:sldId id="271"/>
            <p14:sldId id="270"/>
            <p14:sldId id="327"/>
            <p14:sldId id="3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1"/>
    <a:srgbClr val="344529"/>
    <a:srgbClr val="2B3922"/>
    <a:srgbClr val="2E3722"/>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1592" autoAdjust="0"/>
  </p:normalViewPr>
  <p:slideViewPr>
    <p:cSldViewPr snapToGrid="0">
      <p:cViewPr>
        <p:scale>
          <a:sx n="125" d="100"/>
          <a:sy n="125" d="100"/>
        </p:scale>
        <p:origin x="642" y="66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Lst>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3" Type="http://schemas.openxmlformats.org/officeDocument/2006/relationships/slide" Target="slides/slide3.xml"/><Relationship Id="rId21" Type="http://schemas.openxmlformats.org/officeDocument/2006/relationships/slide" Target="slides/slide22.xml"/><Relationship Id="rId34" Type="http://schemas.openxmlformats.org/officeDocument/2006/relationships/slide" Target="slides/slide35.xml"/><Relationship Id="rId42" Type="http://schemas.openxmlformats.org/officeDocument/2006/relationships/slide" Target="slides/slide43.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41" Type="http://schemas.openxmlformats.org/officeDocument/2006/relationships/slide" Target="slides/slide42.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4" Type="http://schemas.openxmlformats.org/officeDocument/2006/relationships/slide" Target="slides/slide45.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5456E62-58F7-40F9-A364-3EDF4B009488}" type="datetime1">
              <a:rPr lang="fr-FR" smtClean="0"/>
              <a:t>24/06/2021</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‹N°›</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183DA6A-EFE5-4690-A474-AC405C4AF380}" type="datetime1">
              <a:rPr lang="fr-FR" smtClean="0"/>
              <a:t>24/06/2021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‹N°›</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21ACE8AA-9705-455D-AA6B-449B7F7A1954}"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a:t>
            </a:fld>
            <a:endParaRPr lang="en-US"/>
          </a:p>
        </p:txBody>
      </p:sp>
    </p:spTree>
    <p:extLst>
      <p:ext uri="{BB962C8B-B14F-4D97-AF65-F5344CB8AC3E}">
        <p14:creationId xmlns:p14="http://schemas.microsoft.com/office/powerpoint/2010/main" val="3049923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CBE00C2E-1746-4B34-A6AF-6D8DCD846158}"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11</a:t>
            </a:fld>
            <a:endParaRPr lang="en-US"/>
          </a:p>
        </p:txBody>
      </p:sp>
    </p:spTree>
    <p:extLst>
      <p:ext uri="{BB962C8B-B14F-4D97-AF65-F5344CB8AC3E}">
        <p14:creationId xmlns:p14="http://schemas.microsoft.com/office/powerpoint/2010/main" val="1673746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F1C25984-F9FA-45C1-B6A1-E51B71DBFD2A}"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12</a:t>
            </a:fld>
            <a:endParaRPr lang="en-US"/>
          </a:p>
        </p:txBody>
      </p:sp>
    </p:spTree>
    <p:extLst>
      <p:ext uri="{BB962C8B-B14F-4D97-AF65-F5344CB8AC3E}">
        <p14:creationId xmlns:p14="http://schemas.microsoft.com/office/powerpoint/2010/main" val="383583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7F2B0962-2172-4474-B2D3-3E11664004B6}"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15</a:t>
            </a:fld>
            <a:endParaRPr lang="en-US"/>
          </a:p>
        </p:txBody>
      </p:sp>
    </p:spTree>
    <p:extLst>
      <p:ext uri="{BB962C8B-B14F-4D97-AF65-F5344CB8AC3E}">
        <p14:creationId xmlns:p14="http://schemas.microsoft.com/office/powerpoint/2010/main" val="225631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dirty="0"/>
              <a:t>Contrôle du Capteur BME280 : Driver officiel Bosch</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Base de données : </a:t>
            </a:r>
            <a:r>
              <a:rPr lang="fr-FR" dirty="0" err="1"/>
              <a:t>SQlite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Format de données pour les échanges HTPP : JSON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Envoi / Réception de requêtes HTTP : </a:t>
            </a:r>
            <a:r>
              <a:rPr lang="fr-FR" dirty="0" err="1"/>
              <a:t>LibUV</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Système Multilingue : QT Translator</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Affichage de graphique : Création d’un Composant personnalisé</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Gestion des thèmes visuel : QT </a:t>
            </a:r>
            <a:r>
              <a:rPr lang="fr-FR" dirty="0" err="1"/>
              <a:t>StyleSheet</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Interface graphique : QT + Désigner intégré</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Chargement / Sauvegarde des paramètres : fichier INI</a:t>
            </a:r>
          </a:p>
          <a:p>
            <a:endParaRPr lang="fr-FR" dirty="0"/>
          </a:p>
        </p:txBody>
      </p:sp>
      <p:sp>
        <p:nvSpPr>
          <p:cNvPr id="4" name="Espace réservé de la date 3"/>
          <p:cNvSpPr>
            <a:spLocks noGrp="1"/>
          </p:cNvSpPr>
          <p:nvPr>
            <p:ph type="dt" idx="1"/>
          </p:nvPr>
        </p:nvSpPr>
        <p:spPr/>
        <p:txBody>
          <a:bodyPr/>
          <a:lstStyle/>
          <a:p>
            <a:pPr rtl="0"/>
            <a:fld id="{6C716ADA-EA26-4DE5-8BB4-0E930FA58A8B}"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16</a:t>
            </a:fld>
            <a:endParaRPr lang="en-US"/>
          </a:p>
        </p:txBody>
      </p:sp>
    </p:spTree>
    <p:extLst>
      <p:ext uri="{BB962C8B-B14F-4D97-AF65-F5344CB8AC3E}">
        <p14:creationId xmlns:p14="http://schemas.microsoft.com/office/powerpoint/2010/main" val="283957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AE926562-06F7-4580-9026-C41DD1358CB7}"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19</a:t>
            </a:fld>
            <a:endParaRPr lang="en-US"/>
          </a:p>
        </p:txBody>
      </p:sp>
    </p:spTree>
    <p:extLst>
      <p:ext uri="{BB962C8B-B14F-4D97-AF65-F5344CB8AC3E}">
        <p14:creationId xmlns:p14="http://schemas.microsoft.com/office/powerpoint/2010/main" val="391588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dirty="0"/>
              <a:t>Le bus i2c (Inter Integrated Circuit Bus ) est un dispositif de transmission de donnée partagé entre plusieurs composants électronique. Très utilisé dans l’industrie</a:t>
            </a:r>
          </a:p>
        </p:txBody>
      </p:sp>
      <p:sp>
        <p:nvSpPr>
          <p:cNvPr id="4" name="Espace réservé de la date 3"/>
          <p:cNvSpPr>
            <a:spLocks noGrp="1"/>
          </p:cNvSpPr>
          <p:nvPr>
            <p:ph type="dt" idx="1"/>
          </p:nvPr>
        </p:nvSpPr>
        <p:spPr/>
        <p:txBody>
          <a:bodyPr/>
          <a:lstStyle/>
          <a:p>
            <a:pPr rtl="0"/>
            <a:fld id="{4F22A5EB-9E46-4C6E-958E-E70196A6D0C0}"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20</a:t>
            </a:fld>
            <a:endParaRPr lang="en-US"/>
          </a:p>
        </p:txBody>
      </p:sp>
    </p:spTree>
    <p:extLst>
      <p:ext uri="{BB962C8B-B14F-4D97-AF65-F5344CB8AC3E}">
        <p14:creationId xmlns:p14="http://schemas.microsoft.com/office/powerpoint/2010/main" val="225099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algorithmes de notre application récupères ces informations pour ensuite les afficher dans l’interface graphique après les avoir traitées (calcul de la température moyenne, arrondis </a:t>
            </a:r>
            <a:r>
              <a:rPr lang="fr-FR" dirty="0" err="1"/>
              <a:t>nécéssaires</a:t>
            </a:r>
            <a:r>
              <a:rPr lang="fr-FR" dirty="0"/>
              <a:t>)</a:t>
            </a:r>
          </a:p>
        </p:txBody>
      </p:sp>
      <p:sp>
        <p:nvSpPr>
          <p:cNvPr id="4" name="Espace réservé de la date 3"/>
          <p:cNvSpPr>
            <a:spLocks noGrp="1"/>
          </p:cNvSpPr>
          <p:nvPr>
            <p:ph type="dt" idx="1"/>
          </p:nvPr>
        </p:nvSpPr>
        <p:spPr/>
        <p:txBody>
          <a:bodyPr/>
          <a:lstStyle/>
          <a:p>
            <a:pPr rtl="0"/>
            <a:fld id="{C0C1B681-655E-4F65-82D2-D06FB31786B9}"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26</a:t>
            </a:fld>
            <a:endParaRPr lang="en-US"/>
          </a:p>
        </p:txBody>
      </p:sp>
    </p:spTree>
    <p:extLst>
      <p:ext uri="{BB962C8B-B14F-4D97-AF65-F5344CB8AC3E}">
        <p14:creationId xmlns:p14="http://schemas.microsoft.com/office/powerpoint/2010/main" val="141490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se basant sur le fonctionnement d’un baromètre traditionnel, on peut extrapoler de la même manière le temps qu’il fait en fonction de la pression. Ainsi, en définissant des intervalles de pression, on peut choisir d’afficher l’icône correspondante ce qui rend notre application plus visuelle.</a:t>
            </a:r>
          </a:p>
        </p:txBody>
      </p:sp>
      <p:sp>
        <p:nvSpPr>
          <p:cNvPr id="4" name="Espace réservé de la date 3"/>
          <p:cNvSpPr>
            <a:spLocks noGrp="1"/>
          </p:cNvSpPr>
          <p:nvPr>
            <p:ph type="dt" idx="1"/>
          </p:nvPr>
        </p:nvSpPr>
        <p:spPr/>
        <p:txBody>
          <a:bodyPr/>
          <a:lstStyle/>
          <a:p>
            <a:pPr rtl="0"/>
            <a:fld id="{0A6F71AE-5E71-4D83-BD5F-46794524BEF2}"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27</a:t>
            </a:fld>
            <a:endParaRPr lang="en-US"/>
          </a:p>
        </p:txBody>
      </p:sp>
    </p:spTree>
    <p:extLst>
      <p:ext uri="{BB962C8B-B14F-4D97-AF65-F5344CB8AC3E}">
        <p14:creationId xmlns:p14="http://schemas.microsoft.com/office/powerpoint/2010/main" val="149210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Création de graphiques pour une lecture rapide et informative de la tendance de chaque paramètres.</a:t>
            </a:r>
          </a:p>
        </p:txBody>
      </p:sp>
      <p:sp>
        <p:nvSpPr>
          <p:cNvPr id="4" name="Espace réservé de la date 3"/>
          <p:cNvSpPr>
            <a:spLocks noGrp="1"/>
          </p:cNvSpPr>
          <p:nvPr>
            <p:ph type="dt" idx="1"/>
          </p:nvPr>
        </p:nvSpPr>
        <p:spPr/>
        <p:txBody>
          <a:bodyPr/>
          <a:lstStyle/>
          <a:p>
            <a:pPr rtl="0"/>
            <a:fld id="{4BD38250-6969-4F5A-A587-4F3935FAD395}"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28</a:t>
            </a:fld>
            <a:endParaRPr lang="en-US"/>
          </a:p>
        </p:txBody>
      </p:sp>
    </p:spTree>
    <p:extLst>
      <p:ext uri="{BB962C8B-B14F-4D97-AF65-F5344CB8AC3E}">
        <p14:creationId xmlns:p14="http://schemas.microsoft.com/office/powerpoint/2010/main" val="1122376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32</a:t>
            </a:fld>
            <a:endParaRPr lang="en-US"/>
          </a:p>
        </p:txBody>
      </p:sp>
    </p:spTree>
    <p:extLst>
      <p:ext uri="{BB962C8B-B14F-4D97-AF65-F5344CB8AC3E}">
        <p14:creationId xmlns:p14="http://schemas.microsoft.com/office/powerpoint/2010/main" val="121853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A07D0248-79EA-4304-81DA-8407059A118D}"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2</a:t>
            </a:fld>
            <a:endParaRPr lang="en-US"/>
          </a:p>
        </p:txBody>
      </p:sp>
    </p:spTree>
    <p:extLst>
      <p:ext uri="{BB962C8B-B14F-4D97-AF65-F5344CB8AC3E}">
        <p14:creationId xmlns:p14="http://schemas.microsoft.com/office/powerpoint/2010/main" val="978341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CE3AAAFC-775F-4F55-A50A-73C4A1E66685}"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36</a:t>
            </a:fld>
            <a:endParaRPr lang="en-US"/>
          </a:p>
        </p:txBody>
      </p:sp>
    </p:spTree>
    <p:extLst>
      <p:ext uri="{BB962C8B-B14F-4D97-AF65-F5344CB8AC3E}">
        <p14:creationId xmlns:p14="http://schemas.microsoft.com/office/powerpoint/2010/main" val="338074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AAF16FCC-769A-4979-8246-2A61A8FB8958}"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37</a:t>
            </a:fld>
            <a:endParaRPr lang="en-US"/>
          </a:p>
        </p:txBody>
      </p:sp>
    </p:spTree>
    <p:extLst>
      <p:ext uri="{BB962C8B-B14F-4D97-AF65-F5344CB8AC3E}">
        <p14:creationId xmlns:p14="http://schemas.microsoft.com/office/powerpoint/2010/main" val="1055185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effectuer la traduction, nous avons utilisé </a:t>
            </a:r>
            <a:r>
              <a:rPr lang="fr-FR" dirty="0" err="1"/>
              <a:t>QtLinguist</a:t>
            </a:r>
            <a:r>
              <a:rPr lang="fr-FR" dirty="0"/>
              <a:t> et ainsi que les fonctions de traductions préexistantes disponible avec le Framework Qt.</a:t>
            </a:r>
          </a:p>
          <a:p>
            <a:r>
              <a:rPr lang="fr-FR" dirty="0"/>
              <a:t>Concrètement, cela consiste à signaler les variable de notre code contenant du texte à afficher à l’écran. </a:t>
            </a:r>
          </a:p>
          <a:p>
            <a:endParaRPr lang="fr-FR" dirty="0"/>
          </a:p>
          <a:p>
            <a:r>
              <a:rPr lang="fr-FR" dirty="0"/>
              <a:t>Exemple à l’écran : ligne de code qui ne sera pas traduite vs ligne de code signalée et traduisible.</a:t>
            </a:r>
          </a:p>
          <a:p>
            <a:r>
              <a:rPr lang="fr-FR" dirty="0"/>
              <a:t>De cette </a:t>
            </a:r>
            <a:r>
              <a:rPr lang="fr-FR" dirty="0" err="1"/>
              <a:t>facon</a:t>
            </a:r>
            <a:r>
              <a:rPr lang="fr-FR" dirty="0"/>
              <a:t>, il suffit de lancer un utilitaire qui va scanner notre code et préparer un fichier de traduction que nous pourrons ensuite éditer avec </a:t>
            </a:r>
            <a:r>
              <a:rPr lang="fr-FR" dirty="0" err="1"/>
              <a:t>QTLinguist</a:t>
            </a:r>
            <a:r>
              <a:rPr lang="fr-FR" dirty="0"/>
              <a:t>.</a:t>
            </a:r>
          </a:p>
        </p:txBody>
      </p:sp>
      <p:sp>
        <p:nvSpPr>
          <p:cNvPr id="4" name="Espace réservé de la date 3"/>
          <p:cNvSpPr>
            <a:spLocks noGrp="1"/>
          </p:cNvSpPr>
          <p:nvPr>
            <p:ph type="dt" idx="1"/>
          </p:nvPr>
        </p:nvSpPr>
        <p:spPr/>
        <p:txBody>
          <a:bodyPr/>
          <a:lstStyle/>
          <a:p>
            <a:pPr rtl="0"/>
            <a:fld id="{6EABCF1D-3E2D-4DDC-B934-28E66870244F}"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38</a:t>
            </a:fld>
            <a:endParaRPr lang="en-US"/>
          </a:p>
        </p:txBody>
      </p:sp>
    </p:spTree>
    <p:extLst>
      <p:ext uri="{BB962C8B-B14F-4D97-AF65-F5344CB8AC3E}">
        <p14:creationId xmlns:p14="http://schemas.microsoft.com/office/powerpoint/2010/main" val="1261564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QtLinguist</a:t>
            </a:r>
            <a:r>
              <a:rPr lang="fr-FR" dirty="0"/>
              <a:t> affiche donc toutes les variable à traduire que nous avons signalés. On choisit alors la variable (1) puis on entre sa traduction (2) et le logiciel nous affiche directement un aperçu dans l’application (3).</a:t>
            </a:r>
          </a:p>
          <a:p>
            <a:r>
              <a:rPr lang="fr-FR" dirty="0"/>
              <a:t>En recompilant le programme, les fichiers de traductions seront mis à jour.</a:t>
            </a:r>
          </a:p>
        </p:txBody>
      </p:sp>
      <p:sp>
        <p:nvSpPr>
          <p:cNvPr id="4" name="Espace réservé de la date 3"/>
          <p:cNvSpPr>
            <a:spLocks noGrp="1"/>
          </p:cNvSpPr>
          <p:nvPr>
            <p:ph type="dt" idx="1"/>
          </p:nvPr>
        </p:nvSpPr>
        <p:spPr/>
        <p:txBody>
          <a:bodyPr/>
          <a:lstStyle/>
          <a:p>
            <a:pPr rtl="0"/>
            <a:fld id="{50FEA656-822F-4994-8F7D-763FEA063CCC}"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39</a:t>
            </a:fld>
            <a:endParaRPr lang="en-US"/>
          </a:p>
        </p:txBody>
      </p:sp>
    </p:spTree>
    <p:extLst>
      <p:ext uri="{BB962C8B-B14F-4D97-AF65-F5344CB8AC3E}">
        <p14:creationId xmlns:p14="http://schemas.microsoft.com/office/powerpoint/2010/main" val="217707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L’algorithme de notre application scanne le répertoire ou sont placé les fichiers de traductions. Il est maintenant possible de sélectionner la langue désirée de l’interface graphique et de l’appliquer.</a:t>
            </a:r>
          </a:p>
        </p:txBody>
      </p:sp>
      <p:sp>
        <p:nvSpPr>
          <p:cNvPr id="4" name="Espace réservé de la date 3"/>
          <p:cNvSpPr>
            <a:spLocks noGrp="1"/>
          </p:cNvSpPr>
          <p:nvPr>
            <p:ph type="dt" idx="1"/>
          </p:nvPr>
        </p:nvSpPr>
        <p:spPr/>
        <p:txBody>
          <a:bodyPr/>
          <a:lstStyle/>
          <a:p>
            <a:pPr rtl="0"/>
            <a:fld id="{053671BA-BF1C-4F51-9C41-A54A5602AA25}"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40</a:t>
            </a:fld>
            <a:endParaRPr lang="en-US"/>
          </a:p>
        </p:txBody>
      </p:sp>
    </p:spTree>
    <p:extLst>
      <p:ext uri="{BB962C8B-B14F-4D97-AF65-F5344CB8AC3E}">
        <p14:creationId xmlns:p14="http://schemas.microsoft.com/office/powerpoint/2010/main" val="39987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2BECD0E5-8A65-4697-845D-3B9795FC0AFB}"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3</a:t>
            </a:fld>
            <a:endParaRPr lang="en-US"/>
          </a:p>
        </p:txBody>
      </p:sp>
    </p:spTree>
    <p:extLst>
      <p:ext uri="{BB962C8B-B14F-4D97-AF65-F5344CB8AC3E}">
        <p14:creationId xmlns:p14="http://schemas.microsoft.com/office/powerpoint/2010/main" val="325763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pPr rtl="0"/>
            <a:fld id="{5F15739A-D111-4BE5-BA72-073D6E274F3B}"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5</a:t>
            </a:fld>
            <a:endParaRPr lang="en-US"/>
          </a:p>
        </p:txBody>
      </p:sp>
    </p:spTree>
    <p:extLst>
      <p:ext uri="{BB962C8B-B14F-4D97-AF65-F5344CB8AC3E}">
        <p14:creationId xmlns:p14="http://schemas.microsoft.com/office/powerpoint/2010/main" val="114391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A58D7524-AE75-4ED8-B03B-FCFDC1E1F3BC}"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6</a:t>
            </a:fld>
            <a:endParaRPr lang="en-US"/>
          </a:p>
        </p:txBody>
      </p:sp>
    </p:spTree>
    <p:extLst>
      <p:ext uri="{BB962C8B-B14F-4D97-AF65-F5344CB8AC3E}">
        <p14:creationId xmlns:p14="http://schemas.microsoft.com/office/powerpoint/2010/main" val="28380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5D29865A-9D87-4971-854B-6E010335297F}"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7</a:t>
            </a:fld>
            <a:endParaRPr lang="en-US"/>
          </a:p>
        </p:txBody>
      </p:sp>
    </p:spTree>
    <p:extLst>
      <p:ext uri="{BB962C8B-B14F-4D97-AF65-F5344CB8AC3E}">
        <p14:creationId xmlns:p14="http://schemas.microsoft.com/office/powerpoint/2010/main" val="373302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ADECBA1E-7BEE-4EB5-BCC8-9B7563BB2D72}"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8</a:t>
            </a:fld>
            <a:endParaRPr lang="en-US"/>
          </a:p>
        </p:txBody>
      </p:sp>
    </p:spTree>
    <p:extLst>
      <p:ext uri="{BB962C8B-B14F-4D97-AF65-F5344CB8AC3E}">
        <p14:creationId xmlns:p14="http://schemas.microsoft.com/office/powerpoint/2010/main" val="51234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27C81FA0-4DFA-4005-A0CB-FE4808A4C7D6}"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9</a:t>
            </a:fld>
            <a:endParaRPr lang="en-US"/>
          </a:p>
        </p:txBody>
      </p:sp>
    </p:spTree>
    <p:extLst>
      <p:ext uri="{BB962C8B-B14F-4D97-AF65-F5344CB8AC3E}">
        <p14:creationId xmlns:p14="http://schemas.microsoft.com/office/powerpoint/2010/main" val="262401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pPr rtl="0"/>
            <a:fld id="{2BB19DCD-155A-4C87-AF46-7D7123539830}" type="datetime1">
              <a:rPr lang="fr-FR" smtClean="0"/>
              <a:t>24/06/2021</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10</a:t>
            </a:fld>
            <a:endParaRPr lang="en-US"/>
          </a:p>
        </p:txBody>
      </p:sp>
    </p:spTree>
    <p:extLst>
      <p:ext uri="{BB962C8B-B14F-4D97-AF65-F5344CB8AC3E}">
        <p14:creationId xmlns:p14="http://schemas.microsoft.com/office/powerpoint/2010/main" val="107898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pPr rtl="0"/>
            <a:fld id="{35EA4FB0-3719-4D45-94F3-81B0FC06C1EB}" type="datetime1">
              <a:rPr lang="fr-FR" smtClean="0"/>
              <a:t>24/06/2021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rtl="0"/>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rtl="0"/>
            <a:fld id="{34B7E4EF-A1BD-40F4-AB7B-04F084DD991D}" type="slidenum">
              <a:rPr lang="en-US" smtClean="0"/>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655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246CBA37-0A64-4313-A234-46ABFE885332}" type="datetime1">
              <a:rPr lang="fr-FR" smtClean="0"/>
              <a:t>24/06/2021</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63765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58807D86-0124-4888-8AE2-45E788BE71AD}" type="datetime1">
              <a:rPr lang="fr-FR" smtClean="0"/>
              <a:t>24/06/2021</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238568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BA3EFCC1-91C8-4065-BE60-9D516A0E80AC}" type="datetime1">
              <a:rPr lang="fr-FR" smtClean="0"/>
              <a:t>24/06/2021</a:t>
            </a:fld>
            <a:endParaRPr lang="en-US"/>
          </a:p>
        </p:txBody>
      </p:sp>
      <p:sp>
        <p:nvSpPr>
          <p:cNvPr id="5" name="Footer Placeholder 4"/>
          <p:cNvSpPr>
            <a:spLocks noGrp="1"/>
          </p:cNvSpPr>
          <p:nvPr>
            <p:ph type="ftr" sz="quarter" idx="11"/>
          </p:nvPr>
        </p:nvSpPr>
        <p:spPr/>
        <p:txBody>
          <a:bodyPr/>
          <a:lstStyle/>
          <a:p>
            <a:pPr rtl="0"/>
            <a:endParaRPr lang="en-US"/>
          </a:p>
        </p:txBody>
      </p:sp>
      <p:sp>
        <p:nvSpPr>
          <p:cNvPr id="6" name="Slide Number Placeholder 5"/>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7617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pPr rtl="0"/>
            <a:fld id="{2C9ADE12-B2AF-4865-88A7-F9C756DA5E85}" type="datetime1">
              <a:rPr lang="fr-FR" smtClean="0"/>
              <a:t>24/06/2021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rtl="0"/>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rtl="0"/>
            <a:fld id="{34B7E4EF-A1BD-40F4-AB7B-04F084DD991D}" type="slidenum">
              <a:rPr lang="en-US" smtClean="0"/>
              <a:t>‹N°›</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179607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D5700B82-E0FD-4055-B30A-BF1F67793C91}" type="datetime1">
              <a:rPr lang="fr-FR" smtClean="0"/>
              <a:t>24/06/2021</a:t>
            </a:fld>
            <a:endParaRPr lang="en-US"/>
          </a:p>
        </p:txBody>
      </p:sp>
      <p:sp>
        <p:nvSpPr>
          <p:cNvPr id="6" name="Footer Placeholder 5"/>
          <p:cNvSpPr>
            <a:spLocks noGrp="1"/>
          </p:cNvSpPr>
          <p:nvPr>
            <p:ph type="ftr" sz="quarter" idx="11"/>
          </p:nvPr>
        </p:nvSpPr>
        <p:spPr/>
        <p:txBody>
          <a:bodyPr/>
          <a:lstStyle/>
          <a:p>
            <a:pPr rtl="0"/>
            <a:endParaRPr lang="en-US"/>
          </a:p>
        </p:txBody>
      </p:sp>
      <p:sp>
        <p:nvSpPr>
          <p:cNvPr id="7" name="Slide Number Placeholder 6"/>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14587800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6CD18180-B569-48A9-B760-133392D51114}" type="datetime1">
              <a:rPr lang="fr-FR" smtClean="0"/>
              <a:t>24/06/2021</a:t>
            </a:fld>
            <a:endParaRPr lang="en-US"/>
          </a:p>
        </p:txBody>
      </p:sp>
      <p:sp>
        <p:nvSpPr>
          <p:cNvPr id="8" name="Footer Placeholder 7"/>
          <p:cNvSpPr>
            <a:spLocks noGrp="1"/>
          </p:cNvSpPr>
          <p:nvPr>
            <p:ph type="ftr" sz="quarter" idx="11"/>
          </p:nvPr>
        </p:nvSpPr>
        <p:spPr/>
        <p:txBody>
          <a:bodyPr/>
          <a:lstStyle/>
          <a:p>
            <a:pPr rtl="0"/>
            <a:endParaRPr lang="en-US"/>
          </a:p>
        </p:txBody>
      </p:sp>
      <p:sp>
        <p:nvSpPr>
          <p:cNvPr id="9" name="Slide Number Placeholder 8"/>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161942103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FEBA3F50-20F2-44AA-ADEC-982DB4BEAB5B}" type="datetime1">
              <a:rPr lang="fr-FR" smtClean="0"/>
              <a:t>24/06/2021</a:t>
            </a:fld>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5" name="Slide Number Placeholder 4"/>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187452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8EBDF4EC-78ED-4F31-896B-DDC7610829BD}" type="datetime1">
              <a:rPr lang="fr-FR" smtClean="0"/>
              <a:t>24/06/2021</a:t>
            </a:fld>
            <a:endParaRPr lang="en-US"/>
          </a:p>
        </p:txBody>
      </p:sp>
      <p:sp>
        <p:nvSpPr>
          <p:cNvPr id="3" name="Footer Placeholder 2"/>
          <p:cNvSpPr>
            <a:spLocks noGrp="1"/>
          </p:cNvSpPr>
          <p:nvPr>
            <p:ph type="ftr" sz="quarter" idx="11"/>
          </p:nvPr>
        </p:nvSpPr>
        <p:spPr/>
        <p:txBody>
          <a:bodyPr/>
          <a:lstStyle/>
          <a:p>
            <a:pPr rtl="0"/>
            <a:endParaRPr lang="en-US"/>
          </a:p>
        </p:txBody>
      </p:sp>
      <p:sp>
        <p:nvSpPr>
          <p:cNvPr id="4" name="Slide Number Placeholder 3"/>
          <p:cNvSpPr>
            <a:spLocks noGrp="1"/>
          </p:cNvSpPr>
          <p:nvPr>
            <p:ph type="sldNum" sz="quarter" idx="12"/>
          </p:nvPr>
        </p:nvSpPr>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278072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pPr rtl="0"/>
            <a:fld id="{9192F541-2836-4E4A-83A3-83D02F031531}" type="datetime1">
              <a:rPr lang="fr-FR" smtClean="0"/>
              <a:t>24/06/2021</a:t>
            </a:fld>
            <a:endParaRPr lang="en-US"/>
          </a:p>
        </p:txBody>
      </p:sp>
      <p:sp>
        <p:nvSpPr>
          <p:cNvPr id="6" name="Footer Placeholder 5"/>
          <p:cNvSpPr>
            <a:spLocks noGrp="1"/>
          </p:cNvSpPr>
          <p:nvPr>
            <p:ph type="ftr" sz="quarter" idx="11"/>
          </p:nvPr>
        </p:nvSpPr>
        <p:spPr>
          <a:xfrm>
            <a:off x="2103620" y="6375679"/>
            <a:ext cx="3482179" cy="345796"/>
          </a:xfrm>
        </p:spPr>
        <p:txBody>
          <a:bodyPr/>
          <a:lstStyle/>
          <a:p>
            <a:pPr rtl="0"/>
            <a:endParaRPr lang="en-US"/>
          </a:p>
        </p:txBody>
      </p:sp>
      <p:sp>
        <p:nvSpPr>
          <p:cNvPr id="7" name="Slide Number Placeholder 6"/>
          <p:cNvSpPr>
            <a:spLocks noGrp="1"/>
          </p:cNvSpPr>
          <p:nvPr>
            <p:ph type="sldNum" sz="quarter" idx="12"/>
          </p:nvPr>
        </p:nvSpPr>
        <p:spPr>
          <a:xfrm>
            <a:off x="5691014" y="6375679"/>
            <a:ext cx="1232456" cy="345796"/>
          </a:xfrm>
        </p:spPr>
        <p:txBody>
          <a:bodyPr/>
          <a:lstStyle/>
          <a:p>
            <a:pPr rtl="0"/>
            <a:fld id="{34B7E4EF-A1BD-40F4-AB7B-04F084DD991D}" type="slidenum">
              <a:rPr lang="en-US" smtClean="0"/>
              <a:t>‹N°›</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420887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pPr rtl="0"/>
            <a:fld id="{E118C341-AEAD-4829-BA0D-60C59C1EE9C6}" type="datetime1">
              <a:rPr lang="fr-FR" smtClean="0"/>
              <a:t>24/06/2021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pPr algn="l" rtl="0"/>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360064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rtl="0"/>
            <a:fld id="{7862EA99-003A-4131-9842-B486CE690501}" type="datetime1">
              <a:rPr lang="fr-FR" smtClean="0"/>
              <a:t>24/06/2021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rtl="0"/>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rtl="0"/>
            <a:fld id="{34B7E4EF-A1BD-40F4-AB7B-04F084DD991D}" type="slidenum">
              <a:rPr lang="en-US" smtClean="0"/>
              <a:t>‹N°›</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18906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32905AA-BA8B-4581-93D0-A1F5892EEB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2002" cy="6858000"/>
          </a:xfrm>
          <a:prstGeom prst="rect">
            <a:avLst/>
          </a:prstGeom>
          <a:gradFill>
            <a:gsLst>
              <a:gs pos="0">
                <a:schemeClr val="accent1">
                  <a:tint val="94000"/>
                  <a:satMod val="103000"/>
                  <a:lumMod val="102000"/>
                </a:schemeClr>
              </a:gs>
              <a:gs pos="74000">
                <a:schemeClr val="accent1">
                  <a:shade val="100000"/>
                  <a:satMod val="110000"/>
                  <a:lumMod val="100000"/>
                </a:schemeClr>
              </a:gs>
              <a:gs pos="100000">
                <a:schemeClr val="accent1">
                  <a:lumMod val="60000"/>
                  <a:lumOff val="40000"/>
                </a:schemeClr>
              </a:gs>
            </a:gsLst>
            <a:lin ang="5400000" scaled="0"/>
          </a:gradFill>
        </p:spPr>
      </p:pic>
      <p:sp>
        <p:nvSpPr>
          <p:cNvPr id="8" name="Rectangle 7">
            <a:extLst>
              <a:ext uri="{FF2B5EF4-FFF2-40B4-BE49-F238E27FC236}">
                <a16:creationId xmlns:a16="http://schemas.microsoft.com/office/drawing/2014/main" id="{B80E99C7-2FF0-4F97-B505-669D8FFC1448}"/>
              </a:ext>
            </a:extLst>
          </p:cNvPr>
          <p:cNvSpPr/>
          <p:nvPr/>
        </p:nvSpPr>
        <p:spPr>
          <a:xfrm>
            <a:off x="16304" y="6252985"/>
            <a:ext cx="3361967" cy="60501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rtl="0">
              <a:spcBef>
                <a:spcPts val="0"/>
              </a:spcBef>
            </a:pPr>
            <a:r>
              <a:rPr lang="fr" sz="1400" b="0" cap="none" spc="0" dirty="0">
                <a:ln w="0"/>
                <a:solidFill>
                  <a:schemeClr val="bg1"/>
                </a:solidFill>
                <a:latin typeface="+mj-lt"/>
              </a:rPr>
              <a:t>RESKILLING C/C++ Developpeur Embarqué </a:t>
            </a:r>
          </a:p>
          <a:p>
            <a:pPr algn="ctr" rtl="0">
              <a:spcBef>
                <a:spcPts val="0"/>
              </a:spcBef>
            </a:pPr>
            <a:r>
              <a:rPr lang="fr" sz="1400" b="0" cap="none" spc="0" dirty="0">
                <a:ln w="0"/>
                <a:solidFill>
                  <a:schemeClr val="bg1"/>
                </a:solidFill>
                <a:latin typeface="+mj-lt"/>
              </a:rPr>
              <a:t>pour AKKA TECHNOLOGIES via AJC Formation</a:t>
            </a:r>
          </a:p>
        </p:txBody>
      </p:sp>
      <p:sp>
        <p:nvSpPr>
          <p:cNvPr id="13" name="Rectangle 12">
            <a:extLst>
              <a:ext uri="{FF2B5EF4-FFF2-40B4-BE49-F238E27FC236}">
                <a16:creationId xmlns:a16="http://schemas.microsoft.com/office/drawing/2014/main" id="{8FFFF309-81B2-4F12-A795-5CA1475E0F7A}"/>
              </a:ext>
            </a:extLst>
          </p:cNvPr>
          <p:cNvSpPr/>
          <p:nvPr/>
        </p:nvSpPr>
        <p:spPr>
          <a:xfrm>
            <a:off x="10038304" y="5878286"/>
            <a:ext cx="2319848" cy="1108624"/>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rtl="0">
              <a:spcBef>
                <a:spcPts val="600"/>
              </a:spcBef>
            </a:pPr>
            <a:r>
              <a:rPr lang="fr" sz="1400" b="0" cap="none" spc="0" dirty="0">
                <a:ln w="0"/>
                <a:solidFill>
                  <a:schemeClr val="bg1"/>
                </a:solidFill>
                <a:latin typeface="+mj-lt"/>
              </a:rPr>
              <a:t>Lucas SANER </a:t>
            </a:r>
          </a:p>
          <a:p>
            <a:pPr algn="ctr" rtl="0">
              <a:spcBef>
                <a:spcPts val="0"/>
              </a:spcBef>
            </a:pPr>
            <a:r>
              <a:rPr lang="fr" sz="1400" b="0" cap="none" spc="0" dirty="0">
                <a:ln w="0"/>
                <a:solidFill>
                  <a:schemeClr val="bg1"/>
                </a:solidFill>
                <a:latin typeface="+mj-lt"/>
              </a:rPr>
              <a:t>Mickael ANTHEAUME </a:t>
            </a:r>
          </a:p>
          <a:p>
            <a:pPr algn="ctr" rtl="0">
              <a:spcBef>
                <a:spcPts val="0"/>
              </a:spcBef>
            </a:pPr>
            <a:r>
              <a:rPr lang="fr" sz="1400" b="0" cap="none" spc="0" dirty="0">
                <a:ln w="0"/>
                <a:solidFill>
                  <a:schemeClr val="bg1"/>
                </a:solidFill>
                <a:latin typeface="+mj-lt"/>
              </a:rPr>
              <a:t>Stephane CUILLERDIER</a:t>
            </a:r>
            <a:endParaRPr lang="fr-FR" sz="1400" dirty="0">
              <a:ln w="0"/>
              <a:solidFill>
                <a:schemeClr val="tx1"/>
              </a:solidFill>
              <a:effectLst>
                <a:outerShdw blurRad="38100" dist="19050" dir="2700000" algn="tl" rotWithShape="0">
                  <a:schemeClr val="dk1">
                    <a:alpha val="40000"/>
                  </a:schemeClr>
                </a:outerShdw>
              </a:effectLst>
              <a:latin typeface="+mj-lt"/>
            </a:endParaRPr>
          </a:p>
        </p:txBody>
      </p:sp>
      <p:sp>
        <p:nvSpPr>
          <p:cNvPr id="14" name="Rectangle 13">
            <a:extLst>
              <a:ext uri="{FF2B5EF4-FFF2-40B4-BE49-F238E27FC236}">
                <a16:creationId xmlns:a16="http://schemas.microsoft.com/office/drawing/2014/main" id="{661EE93E-5BAB-4DBB-BCCC-328239CD4F7F}"/>
              </a:ext>
            </a:extLst>
          </p:cNvPr>
          <p:cNvSpPr/>
          <p:nvPr/>
        </p:nvSpPr>
        <p:spPr>
          <a:xfrm>
            <a:off x="11152715" y="0"/>
            <a:ext cx="1039285" cy="795956"/>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rtl="0">
              <a:spcBef>
                <a:spcPts val="600"/>
              </a:spcBef>
            </a:pPr>
            <a:r>
              <a:rPr lang="fr" sz="1400" b="0" cap="none" spc="0" dirty="0">
                <a:ln w="0"/>
                <a:solidFill>
                  <a:schemeClr val="bg1"/>
                </a:solidFill>
                <a:latin typeface="+mj-lt"/>
              </a:rPr>
              <a:t>09/06/21 </a:t>
            </a:r>
          </a:p>
          <a:p>
            <a:pPr algn="ctr" rtl="0"/>
            <a:r>
              <a:rPr lang="fr" sz="1400" b="0" cap="none" spc="0" dirty="0">
                <a:ln w="0"/>
                <a:solidFill>
                  <a:schemeClr val="bg1"/>
                </a:solidFill>
                <a:latin typeface="+mj-lt"/>
              </a:rPr>
              <a:t>au </a:t>
            </a:r>
          </a:p>
          <a:p>
            <a:pPr algn="ctr" rtl="0"/>
            <a:r>
              <a:rPr lang="fr" sz="1400" b="0" cap="none" spc="0" dirty="0">
                <a:ln w="0"/>
                <a:solidFill>
                  <a:schemeClr val="bg1"/>
                </a:solidFill>
                <a:latin typeface="+mj-lt"/>
              </a:rPr>
              <a:t>24/06/2021</a:t>
            </a:r>
            <a:endParaRPr lang="fr-FR" sz="1400" dirty="0">
              <a:ln w="0"/>
              <a:solidFill>
                <a:schemeClr val="tx1"/>
              </a:solidFill>
              <a:effectLst>
                <a:outerShdw blurRad="38100" dist="19050" dir="2700000" algn="tl" rotWithShape="0">
                  <a:schemeClr val="dk1">
                    <a:alpha val="40000"/>
                  </a:schemeClr>
                </a:outerShdw>
              </a:effectLst>
              <a:latin typeface="+mj-lt"/>
            </a:endParaRPr>
          </a:p>
        </p:txBody>
      </p:sp>
      <p:sp>
        <p:nvSpPr>
          <p:cNvPr id="11" name="Rectangle 10">
            <a:extLst>
              <a:ext uri="{FF2B5EF4-FFF2-40B4-BE49-F238E27FC236}">
                <a16:creationId xmlns:a16="http://schemas.microsoft.com/office/drawing/2014/main" id="{70231A1C-AB6A-4815-A126-3892F522FFB6}"/>
              </a:ext>
            </a:extLst>
          </p:cNvPr>
          <p:cNvSpPr/>
          <p:nvPr/>
        </p:nvSpPr>
        <p:spPr>
          <a:xfrm>
            <a:off x="4052041" y="6037848"/>
            <a:ext cx="4209379" cy="789500"/>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rtl="0">
              <a:spcBef>
                <a:spcPts val="0"/>
              </a:spcBef>
            </a:pPr>
            <a:r>
              <a:rPr lang="fr-FR" sz="4800" b="0" cap="none" spc="0" dirty="0">
                <a:ln w="0"/>
                <a:solidFill>
                  <a:schemeClr val="bg1"/>
                </a:solidFill>
                <a:latin typeface="+mj-lt"/>
              </a:rPr>
              <a:t>PROJET FINAL</a:t>
            </a:r>
            <a:endParaRPr lang="fr-FR" sz="4800"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3653A15-0793-493A-9AA6-BB06FC462216}"/>
              </a:ext>
            </a:extLst>
          </p:cNvPr>
          <p:cNvSpPr/>
          <p:nvPr/>
        </p:nvSpPr>
        <p:spPr>
          <a:xfrm>
            <a:off x="8565409" y="1142924"/>
            <a:ext cx="2030873" cy="2580417"/>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fr-FR" sz="1600" dirty="0"/>
              <a:t>Serveurs</a:t>
            </a:r>
          </a:p>
        </p:txBody>
      </p:sp>
      <p:sp>
        <p:nvSpPr>
          <p:cNvPr id="44" name="Rectangle 43">
            <a:extLst>
              <a:ext uri="{FF2B5EF4-FFF2-40B4-BE49-F238E27FC236}">
                <a16:creationId xmlns:a16="http://schemas.microsoft.com/office/drawing/2014/main" id="{E4EA5430-BBDB-42D6-BE86-E1FEB515B52E}"/>
              </a:ext>
            </a:extLst>
          </p:cNvPr>
          <p:cNvSpPr/>
          <p:nvPr/>
        </p:nvSpPr>
        <p:spPr>
          <a:xfrm>
            <a:off x="3270028" y="1149424"/>
            <a:ext cx="4837673" cy="5251376"/>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fr-FR" sz="1600" dirty="0"/>
              <a:t>Logique Interne</a:t>
            </a:r>
          </a:p>
          <a:p>
            <a:pPr algn="ctr"/>
            <a:r>
              <a:rPr lang="fr-FR" sz="1600" dirty="0"/>
              <a:t>(Backend)</a:t>
            </a:r>
          </a:p>
        </p:txBody>
      </p:sp>
      <p:sp>
        <p:nvSpPr>
          <p:cNvPr id="11" name="Rectangle 10">
            <a:extLst>
              <a:ext uri="{FF2B5EF4-FFF2-40B4-BE49-F238E27FC236}">
                <a16:creationId xmlns:a16="http://schemas.microsoft.com/office/drawing/2014/main" id="{EAAC3B0F-0DF6-4AD1-B237-992064B4C696}"/>
              </a:ext>
            </a:extLst>
          </p:cNvPr>
          <p:cNvSpPr/>
          <p:nvPr/>
        </p:nvSpPr>
        <p:spPr>
          <a:xfrm>
            <a:off x="600288" y="1146959"/>
            <a:ext cx="2468338" cy="4570473"/>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fr-FR" sz="1600" dirty="0"/>
              <a:t>Interface Visuelle / IHM</a:t>
            </a:r>
          </a:p>
          <a:p>
            <a:pPr algn="ctr"/>
            <a:r>
              <a:rPr lang="fr-FR" sz="1600" dirty="0"/>
              <a:t>(Frontend)</a:t>
            </a:r>
          </a:p>
        </p:txBody>
      </p:sp>
      <p:sp>
        <p:nvSpPr>
          <p:cNvPr id="2" name="Titre 1">
            <a:extLst>
              <a:ext uri="{FF2B5EF4-FFF2-40B4-BE49-F238E27FC236}">
                <a16:creationId xmlns:a16="http://schemas.microsoft.com/office/drawing/2014/main" id="{296ABAF4-16BB-455B-A989-DDDA21C0064D}"/>
              </a:ext>
            </a:extLst>
          </p:cNvPr>
          <p:cNvSpPr>
            <a:spLocks noGrp="1"/>
          </p:cNvSpPr>
          <p:nvPr>
            <p:ph type="title"/>
          </p:nvPr>
        </p:nvSpPr>
        <p:spPr>
          <a:xfrm>
            <a:off x="1003485" y="265734"/>
            <a:ext cx="10058400" cy="523296"/>
          </a:xfrm>
        </p:spPr>
        <p:txBody>
          <a:bodyPr>
            <a:noAutofit/>
          </a:bodyPr>
          <a:lstStyle/>
          <a:p>
            <a:r>
              <a:rPr lang="fr-FR" sz="3200" dirty="0"/>
              <a:t>Architecture du Client (Coté utilisateur)</a:t>
            </a:r>
          </a:p>
        </p:txBody>
      </p:sp>
      <p:sp>
        <p:nvSpPr>
          <p:cNvPr id="4" name="Rectangle 3">
            <a:extLst>
              <a:ext uri="{FF2B5EF4-FFF2-40B4-BE49-F238E27FC236}">
                <a16:creationId xmlns:a16="http://schemas.microsoft.com/office/drawing/2014/main" id="{37281E90-4BC6-4C59-AEB5-D22533FC85F4}"/>
              </a:ext>
            </a:extLst>
          </p:cNvPr>
          <p:cNvSpPr/>
          <p:nvPr/>
        </p:nvSpPr>
        <p:spPr>
          <a:xfrm>
            <a:off x="3679459" y="2976310"/>
            <a:ext cx="1626920" cy="3800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Paramètres</a:t>
            </a:r>
          </a:p>
        </p:txBody>
      </p:sp>
      <p:sp>
        <p:nvSpPr>
          <p:cNvPr id="5" name="Rectangle 4">
            <a:extLst>
              <a:ext uri="{FF2B5EF4-FFF2-40B4-BE49-F238E27FC236}">
                <a16:creationId xmlns:a16="http://schemas.microsoft.com/office/drawing/2014/main" id="{68BE1275-B289-4709-8B70-DA21455DA602}"/>
              </a:ext>
            </a:extLst>
          </p:cNvPr>
          <p:cNvSpPr/>
          <p:nvPr/>
        </p:nvSpPr>
        <p:spPr>
          <a:xfrm>
            <a:off x="1003485" y="4245912"/>
            <a:ext cx="1626920" cy="56209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a:t>Affichage de la</a:t>
            </a:r>
          </a:p>
          <a:p>
            <a:pPr algn="ctr"/>
            <a:r>
              <a:rPr lang="fr-FR" sz="1400" dirty="0"/>
              <a:t>balise Mer</a:t>
            </a:r>
          </a:p>
        </p:txBody>
      </p:sp>
      <p:sp>
        <p:nvSpPr>
          <p:cNvPr id="7" name="Rectangle 6">
            <a:extLst>
              <a:ext uri="{FF2B5EF4-FFF2-40B4-BE49-F238E27FC236}">
                <a16:creationId xmlns:a16="http://schemas.microsoft.com/office/drawing/2014/main" id="{5F4CF147-4B51-44BA-9A8A-E4FAA7605157}"/>
              </a:ext>
            </a:extLst>
          </p:cNvPr>
          <p:cNvSpPr/>
          <p:nvPr/>
        </p:nvSpPr>
        <p:spPr>
          <a:xfrm>
            <a:off x="3679459" y="1974376"/>
            <a:ext cx="1626920" cy="4572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Mise à jour</a:t>
            </a:r>
          </a:p>
        </p:txBody>
      </p:sp>
      <p:sp>
        <p:nvSpPr>
          <p:cNvPr id="8" name="Rectangle 7">
            <a:extLst>
              <a:ext uri="{FF2B5EF4-FFF2-40B4-BE49-F238E27FC236}">
                <a16:creationId xmlns:a16="http://schemas.microsoft.com/office/drawing/2014/main" id="{AA6AE6FE-E203-4354-862C-51149D821924}"/>
              </a:ext>
            </a:extLst>
          </p:cNvPr>
          <p:cNvSpPr/>
          <p:nvPr/>
        </p:nvSpPr>
        <p:spPr>
          <a:xfrm>
            <a:off x="5945170" y="1912408"/>
            <a:ext cx="1626920" cy="59165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Envoi requêtes aux serveurs</a:t>
            </a:r>
          </a:p>
        </p:txBody>
      </p:sp>
      <p:sp>
        <p:nvSpPr>
          <p:cNvPr id="9" name="Rectangle 8">
            <a:extLst>
              <a:ext uri="{FF2B5EF4-FFF2-40B4-BE49-F238E27FC236}">
                <a16:creationId xmlns:a16="http://schemas.microsoft.com/office/drawing/2014/main" id="{13D768EF-CE2E-45C2-9209-996700D55D0F}"/>
              </a:ext>
            </a:extLst>
          </p:cNvPr>
          <p:cNvSpPr/>
          <p:nvPr/>
        </p:nvSpPr>
        <p:spPr>
          <a:xfrm>
            <a:off x="8790544" y="1907146"/>
            <a:ext cx="1624940" cy="59165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Serveur mer</a:t>
            </a:r>
          </a:p>
        </p:txBody>
      </p:sp>
      <p:sp>
        <p:nvSpPr>
          <p:cNvPr id="10" name="Rectangle 9">
            <a:extLst>
              <a:ext uri="{FF2B5EF4-FFF2-40B4-BE49-F238E27FC236}">
                <a16:creationId xmlns:a16="http://schemas.microsoft.com/office/drawing/2014/main" id="{7CD31922-3CC8-40D4-89B8-EB89F3B568AE}"/>
              </a:ext>
            </a:extLst>
          </p:cNvPr>
          <p:cNvSpPr/>
          <p:nvPr/>
        </p:nvSpPr>
        <p:spPr>
          <a:xfrm>
            <a:off x="8790544" y="2887336"/>
            <a:ext cx="1624941" cy="59165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Serveur ville</a:t>
            </a:r>
          </a:p>
        </p:txBody>
      </p:sp>
      <p:cxnSp>
        <p:nvCxnSpPr>
          <p:cNvPr id="14" name="Connecteur droit avec flèche 13">
            <a:extLst>
              <a:ext uri="{FF2B5EF4-FFF2-40B4-BE49-F238E27FC236}">
                <a16:creationId xmlns:a16="http://schemas.microsoft.com/office/drawing/2014/main" id="{B76ACFFF-721C-46F3-880A-5F15AF93C2FC}"/>
              </a:ext>
            </a:extLst>
          </p:cNvPr>
          <p:cNvCxnSpPr>
            <a:cxnSpLocks/>
            <a:stCxn id="8" idx="3"/>
            <a:endCxn id="9" idx="1"/>
          </p:cNvCxnSpPr>
          <p:nvPr/>
        </p:nvCxnSpPr>
        <p:spPr>
          <a:xfrm flipV="1">
            <a:off x="7572090" y="2202976"/>
            <a:ext cx="1218454" cy="526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5" name="Connecteur droit avec flèche 14">
            <a:extLst>
              <a:ext uri="{FF2B5EF4-FFF2-40B4-BE49-F238E27FC236}">
                <a16:creationId xmlns:a16="http://schemas.microsoft.com/office/drawing/2014/main" id="{B0D7AF06-C75B-458B-8F8D-0BBD3601A2BD}"/>
              </a:ext>
            </a:extLst>
          </p:cNvPr>
          <p:cNvCxnSpPr>
            <a:cxnSpLocks/>
            <a:stCxn id="8" idx="3"/>
            <a:endCxn id="10" idx="1"/>
          </p:cNvCxnSpPr>
          <p:nvPr/>
        </p:nvCxnSpPr>
        <p:spPr>
          <a:xfrm>
            <a:off x="7572090" y="2208238"/>
            <a:ext cx="1218454" cy="974928"/>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8" name="Connecteur droit avec flèche 17">
            <a:extLst>
              <a:ext uri="{FF2B5EF4-FFF2-40B4-BE49-F238E27FC236}">
                <a16:creationId xmlns:a16="http://schemas.microsoft.com/office/drawing/2014/main" id="{D602ED5D-9600-4F8E-BDA1-0474B28C0A5A}"/>
              </a:ext>
            </a:extLst>
          </p:cNvPr>
          <p:cNvCxnSpPr>
            <a:cxnSpLocks/>
            <a:stCxn id="9" idx="1"/>
            <a:endCxn id="331" idx="3"/>
          </p:cNvCxnSpPr>
          <p:nvPr/>
        </p:nvCxnSpPr>
        <p:spPr>
          <a:xfrm flipH="1">
            <a:off x="7572090" y="2202976"/>
            <a:ext cx="1218454" cy="98545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3" name="Rectangle 22">
            <a:extLst>
              <a:ext uri="{FF2B5EF4-FFF2-40B4-BE49-F238E27FC236}">
                <a16:creationId xmlns:a16="http://schemas.microsoft.com/office/drawing/2014/main" id="{39CD9441-9C01-43C1-80A6-CA361A41D928}"/>
              </a:ext>
            </a:extLst>
          </p:cNvPr>
          <p:cNvSpPr/>
          <p:nvPr/>
        </p:nvSpPr>
        <p:spPr>
          <a:xfrm>
            <a:off x="1203721" y="2477766"/>
            <a:ext cx="1252847" cy="4572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a:t>Utilisateur</a:t>
            </a:r>
          </a:p>
        </p:txBody>
      </p:sp>
      <p:cxnSp>
        <p:nvCxnSpPr>
          <p:cNvPr id="26" name="Connecteur droit avec flèche 25">
            <a:extLst>
              <a:ext uri="{FF2B5EF4-FFF2-40B4-BE49-F238E27FC236}">
                <a16:creationId xmlns:a16="http://schemas.microsoft.com/office/drawing/2014/main" id="{90E81E4C-5507-4C99-864C-36F993950822}"/>
              </a:ext>
            </a:extLst>
          </p:cNvPr>
          <p:cNvCxnSpPr>
            <a:cxnSpLocks/>
            <a:stCxn id="23" idx="3"/>
            <a:endCxn id="7" idx="1"/>
          </p:cNvCxnSpPr>
          <p:nvPr/>
        </p:nvCxnSpPr>
        <p:spPr>
          <a:xfrm flipV="1">
            <a:off x="2456568" y="2202976"/>
            <a:ext cx="1222891" cy="50339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9" name="Connecteur droit avec flèche 28">
            <a:extLst>
              <a:ext uri="{FF2B5EF4-FFF2-40B4-BE49-F238E27FC236}">
                <a16:creationId xmlns:a16="http://schemas.microsoft.com/office/drawing/2014/main" id="{C9732262-BDBA-4A76-AE27-B6962128D6E7}"/>
              </a:ext>
            </a:extLst>
          </p:cNvPr>
          <p:cNvCxnSpPr>
            <a:cxnSpLocks/>
            <a:stCxn id="7" idx="3"/>
            <a:endCxn id="8" idx="1"/>
          </p:cNvCxnSpPr>
          <p:nvPr/>
        </p:nvCxnSpPr>
        <p:spPr>
          <a:xfrm>
            <a:off x="5306379" y="2202976"/>
            <a:ext cx="638791" cy="526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32" name="Connecteur droit avec flèche 31">
            <a:extLst>
              <a:ext uri="{FF2B5EF4-FFF2-40B4-BE49-F238E27FC236}">
                <a16:creationId xmlns:a16="http://schemas.microsoft.com/office/drawing/2014/main" id="{1C760CA2-0A14-42F9-8A14-5E76812D4724}"/>
              </a:ext>
            </a:extLst>
          </p:cNvPr>
          <p:cNvCxnSpPr>
            <a:cxnSpLocks/>
            <a:stCxn id="131" idx="2"/>
            <a:endCxn id="132" idx="0"/>
          </p:cNvCxnSpPr>
          <p:nvPr/>
        </p:nvCxnSpPr>
        <p:spPr>
          <a:xfrm flipH="1">
            <a:off x="4585449" y="4534880"/>
            <a:ext cx="2173181" cy="118919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78" name="Rectangle 77">
            <a:extLst>
              <a:ext uri="{FF2B5EF4-FFF2-40B4-BE49-F238E27FC236}">
                <a16:creationId xmlns:a16="http://schemas.microsoft.com/office/drawing/2014/main" id="{66186113-677E-4DF3-A3C6-7C6DD1AA4FEF}"/>
              </a:ext>
            </a:extLst>
          </p:cNvPr>
          <p:cNvSpPr/>
          <p:nvPr/>
        </p:nvSpPr>
        <p:spPr>
          <a:xfrm>
            <a:off x="1003485" y="3486247"/>
            <a:ext cx="1626920" cy="56209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a:t>Affichage</a:t>
            </a:r>
          </a:p>
          <a:p>
            <a:pPr algn="ctr"/>
            <a:r>
              <a:rPr lang="fr-FR" sz="1400" dirty="0"/>
              <a:t>de la date</a:t>
            </a:r>
          </a:p>
        </p:txBody>
      </p:sp>
      <p:cxnSp>
        <p:nvCxnSpPr>
          <p:cNvPr id="92" name="Connecteur droit avec flèche 91">
            <a:extLst>
              <a:ext uri="{FF2B5EF4-FFF2-40B4-BE49-F238E27FC236}">
                <a16:creationId xmlns:a16="http://schemas.microsoft.com/office/drawing/2014/main" id="{1F156A80-5FDC-488E-B79C-55A44555FD68}"/>
              </a:ext>
            </a:extLst>
          </p:cNvPr>
          <p:cNvCxnSpPr>
            <a:cxnSpLocks/>
            <a:stCxn id="10" idx="1"/>
            <a:endCxn id="331" idx="3"/>
          </p:cNvCxnSpPr>
          <p:nvPr/>
        </p:nvCxnSpPr>
        <p:spPr>
          <a:xfrm flipH="1">
            <a:off x="7572090" y="3183166"/>
            <a:ext cx="1218454" cy="526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22" name="Connecteur droit avec flèche 121">
            <a:extLst>
              <a:ext uri="{FF2B5EF4-FFF2-40B4-BE49-F238E27FC236}">
                <a16:creationId xmlns:a16="http://schemas.microsoft.com/office/drawing/2014/main" id="{F0965605-72E9-48FA-ADD4-C8BEABFF2C38}"/>
              </a:ext>
            </a:extLst>
          </p:cNvPr>
          <p:cNvCxnSpPr>
            <a:cxnSpLocks/>
          </p:cNvCxnSpPr>
          <p:nvPr/>
        </p:nvCxnSpPr>
        <p:spPr>
          <a:xfrm flipH="1">
            <a:off x="4085200" y="2454996"/>
            <a:ext cx="4699" cy="521314"/>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26" name="Connecteur droit avec flèche 125">
            <a:extLst>
              <a:ext uri="{FF2B5EF4-FFF2-40B4-BE49-F238E27FC236}">
                <a16:creationId xmlns:a16="http://schemas.microsoft.com/office/drawing/2014/main" id="{A33560E6-77A3-4F48-9B43-CAE0A1BBA374}"/>
              </a:ext>
            </a:extLst>
          </p:cNvPr>
          <p:cNvCxnSpPr>
            <a:cxnSpLocks/>
          </p:cNvCxnSpPr>
          <p:nvPr/>
        </p:nvCxnSpPr>
        <p:spPr>
          <a:xfrm flipV="1">
            <a:off x="4940223" y="2438222"/>
            <a:ext cx="11627" cy="5380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31" name="Rectangle 130">
            <a:extLst>
              <a:ext uri="{FF2B5EF4-FFF2-40B4-BE49-F238E27FC236}">
                <a16:creationId xmlns:a16="http://schemas.microsoft.com/office/drawing/2014/main" id="{3FC1D6F2-4B11-4619-A623-8411E7510C0D}"/>
              </a:ext>
            </a:extLst>
          </p:cNvPr>
          <p:cNvSpPr/>
          <p:nvPr/>
        </p:nvSpPr>
        <p:spPr>
          <a:xfrm>
            <a:off x="5945170" y="3943221"/>
            <a:ext cx="1626920" cy="59165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Remplissage du modèle</a:t>
            </a:r>
          </a:p>
        </p:txBody>
      </p:sp>
      <p:sp>
        <p:nvSpPr>
          <p:cNvPr id="132" name="Rectangle 131">
            <a:extLst>
              <a:ext uri="{FF2B5EF4-FFF2-40B4-BE49-F238E27FC236}">
                <a16:creationId xmlns:a16="http://schemas.microsoft.com/office/drawing/2014/main" id="{BFC5F517-CAF9-4939-920D-99C7374C9854}"/>
              </a:ext>
            </a:extLst>
          </p:cNvPr>
          <p:cNvSpPr/>
          <p:nvPr/>
        </p:nvSpPr>
        <p:spPr>
          <a:xfrm>
            <a:off x="3771989" y="5724078"/>
            <a:ext cx="1626920" cy="3800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Données mer</a:t>
            </a:r>
          </a:p>
        </p:txBody>
      </p:sp>
      <p:sp>
        <p:nvSpPr>
          <p:cNvPr id="133" name="Rectangle 132">
            <a:extLst>
              <a:ext uri="{FF2B5EF4-FFF2-40B4-BE49-F238E27FC236}">
                <a16:creationId xmlns:a16="http://schemas.microsoft.com/office/drawing/2014/main" id="{031F50A2-C321-44E5-B0BD-4F55AF5A107F}"/>
              </a:ext>
            </a:extLst>
          </p:cNvPr>
          <p:cNvSpPr/>
          <p:nvPr/>
        </p:nvSpPr>
        <p:spPr>
          <a:xfrm>
            <a:off x="5597325" y="5717432"/>
            <a:ext cx="1626920" cy="3800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Données ville</a:t>
            </a:r>
          </a:p>
        </p:txBody>
      </p:sp>
      <p:cxnSp>
        <p:nvCxnSpPr>
          <p:cNvPr id="136" name="Connecteur droit avec flèche 135">
            <a:extLst>
              <a:ext uri="{FF2B5EF4-FFF2-40B4-BE49-F238E27FC236}">
                <a16:creationId xmlns:a16="http://schemas.microsoft.com/office/drawing/2014/main" id="{0159195C-0DDA-4887-B7D5-9C368039F39A}"/>
              </a:ext>
            </a:extLst>
          </p:cNvPr>
          <p:cNvCxnSpPr>
            <a:cxnSpLocks/>
            <a:stCxn id="131" idx="2"/>
            <a:endCxn id="133" idx="0"/>
          </p:cNvCxnSpPr>
          <p:nvPr/>
        </p:nvCxnSpPr>
        <p:spPr>
          <a:xfrm flipH="1">
            <a:off x="6410785" y="4534880"/>
            <a:ext cx="347845" cy="118255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52" name="Rectangle 151">
            <a:extLst>
              <a:ext uri="{FF2B5EF4-FFF2-40B4-BE49-F238E27FC236}">
                <a16:creationId xmlns:a16="http://schemas.microsoft.com/office/drawing/2014/main" id="{1E141A9B-17F7-415F-BE28-12FC81B4C33D}"/>
              </a:ext>
            </a:extLst>
          </p:cNvPr>
          <p:cNvSpPr/>
          <p:nvPr/>
        </p:nvSpPr>
        <p:spPr>
          <a:xfrm>
            <a:off x="3679459" y="3948353"/>
            <a:ext cx="1626920" cy="59165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Mise à jour de la vue</a:t>
            </a:r>
          </a:p>
        </p:txBody>
      </p:sp>
      <p:cxnSp>
        <p:nvCxnSpPr>
          <p:cNvPr id="153" name="Connecteur droit avec flèche 152">
            <a:extLst>
              <a:ext uri="{FF2B5EF4-FFF2-40B4-BE49-F238E27FC236}">
                <a16:creationId xmlns:a16="http://schemas.microsoft.com/office/drawing/2014/main" id="{14E07D0B-1C27-44E5-97B7-CA664B2D74AD}"/>
              </a:ext>
            </a:extLst>
          </p:cNvPr>
          <p:cNvCxnSpPr>
            <a:cxnSpLocks/>
            <a:stCxn id="131" idx="1"/>
            <a:endCxn id="152" idx="3"/>
          </p:cNvCxnSpPr>
          <p:nvPr/>
        </p:nvCxnSpPr>
        <p:spPr>
          <a:xfrm flipH="1">
            <a:off x="5306379" y="4239051"/>
            <a:ext cx="638791" cy="513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56" name="Connecteur droit avec flèche 155">
            <a:extLst>
              <a:ext uri="{FF2B5EF4-FFF2-40B4-BE49-F238E27FC236}">
                <a16:creationId xmlns:a16="http://schemas.microsoft.com/office/drawing/2014/main" id="{FDF8A203-568C-4493-BD6F-4C9D537AFBB2}"/>
              </a:ext>
            </a:extLst>
          </p:cNvPr>
          <p:cNvCxnSpPr>
            <a:cxnSpLocks/>
            <a:stCxn id="152" idx="1"/>
            <a:endCxn id="5" idx="3"/>
          </p:cNvCxnSpPr>
          <p:nvPr/>
        </p:nvCxnSpPr>
        <p:spPr>
          <a:xfrm flipH="1">
            <a:off x="2630405" y="4244183"/>
            <a:ext cx="1049054" cy="28277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59" name="Connecteur droit avec flèche 158">
            <a:extLst>
              <a:ext uri="{FF2B5EF4-FFF2-40B4-BE49-F238E27FC236}">
                <a16:creationId xmlns:a16="http://schemas.microsoft.com/office/drawing/2014/main" id="{92C54F09-A01B-4DDC-A4BC-F540C1F7238E}"/>
              </a:ext>
            </a:extLst>
          </p:cNvPr>
          <p:cNvCxnSpPr>
            <a:cxnSpLocks/>
            <a:stCxn id="152" idx="1"/>
            <a:endCxn id="6" idx="3"/>
          </p:cNvCxnSpPr>
          <p:nvPr/>
        </p:nvCxnSpPr>
        <p:spPr>
          <a:xfrm flipH="1">
            <a:off x="2630405" y="4244183"/>
            <a:ext cx="1049054" cy="104207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62" name="Connecteur droit avec flèche 161">
            <a:extLst>
              <a:ext uri="{FF2B5EF4-FFF2-40B4-BE49-F238E27FC236}">
                <a16:creationId xmlns:a16="http://schemas.microsoft.com/office/drawing/2014/main" id="{27D8EA42-387F-4C7F-BBEF-89007C3CBAED}"/>
              </a:ext>
            </a:extLst>
          </p:cNvPr>
          <p:cNvCxnSpPr>
            <a:cxnSpLocks/>
            <a:stCxn id="152" idx="1"/>
            <a:endCxn id="78" idx="3"/>
          </p:cNvCxnSpPr>
          <p:nvPr/>
        </p:nvCxnSpPr>
        <p:spPr>
          <a:xfrm flipH="1" flipV="1">
            <a:off x="2630405" y="3767297"/>
            <a:ext cx="1049054" cy="476886"/>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09" name="Connecteur droit avec flèche 208">
            <a:extLst>
              <a:ext uri="{FF2B5EF4-FFF2-40B4-BE49-F238E27FC236}">
                <a16:creationId xmlns:a16="http://schemas.microsoft.com/office/drawing/2014/main" id="{20D3B913-3F95-4A5B-BF59-D0357DC6D247}"/>
              </a:ext>
            </a:extLst>
          </p:cNvPr>
          <p:cNvCxnSpPr>
            <a:cxnSpLocks/>
            <a:stCxn id="132" idx="0"/>
            <a:endCxn id="152" idx="2"/>
          </p:cNvCxnSpPr>
          <p:nvPr/>
        </p:nvCxnSpPr>
        <p:spPr>
          <a:xfrm flipH="1" flipV="1">
            <a:off x="4492919" y="4540012"/>
            <a:ext cx="92530" cy="118406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12" name="Connecteur droit avec flèche 211">
            <a:extLst>
              <a:ext uri="{FF2B5EF4-FFF2-40B4-BE49-F238E27FC236}">
                <a16:creationId xmlns:a16="http://schemas.microsoft.com/office/drawing/2014/main" id="{18CE0237-1A45-4593-9086-20C100C5F2D6}"/>
              </a:ext>
            </a:extLst>
          </p:cNvPr>
          <p:cNvCxnSpPr>
            <a:cxnSpLocks/>
            <a:stCxn id="133" idx="0"/>
            <a:endCxn id="152" idx="2"/>
          </p:cNvCxnSpPr>
          <p:nvPr/>
        </p:nvCxnSpPr>
        <p:spPr>
          <a:xfrm flipH="1" flipV="1">
            <a:off x="4492919" y="4540012"/>
            <a:ext cx="1917866" cy="117742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65" name="Connecteur droit avec flèche 264">
            <a:extLst>
              <a:ext uri="{FF2B5EF4-FFF2-40B4-BE49-F238E27FC236}">
                <a16:creationId xmlns:a16="http://schemas.microsoft.com/office/drawing/2014/main" id="{2E1F1EFB-ED5A-433B-B087-23B478EE2934}"/>
              </a:ext>
            </a:extLst>
          </p:cNvPr>
          <p:cNvCxnSpPr>
            <a:cxnSpLocks/>
          </p:cNvCxnSpPr>
          <p:nvPr/>
        </p:nvCxnSpPr>
        <p:spPr>
          <a:xfrm flipV="1">
            <a:off x="4085200" y="3353500"/>
            <a:ext cx="0" cy="58820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268" name="Connecteur droit avec flèche 267">
            <a:extLst>
              <a:ext uri="{FF2B5EF4-FFF2-40B4-BE49-F238E27FC236}">
                <a16:creationId xmlns:a16="http://schemas.microsoft.com/office/drawing/2014/main" id="{F6D7BCAE-383F-43A0-88EF-B874CFB176C5}"/>
              </a:ext>
            </a:extLst>
          </p:cNvPr>
          <p:cNvCxnSpPr>
            <a:cxnSpLocks/>
          </p:cNvCxnSpPr>
          <p:nvPr/>
        </p:nvCxnSpPr>
        <p:spPr>
          <a:xfrm>
            <a:off x="4951850" y="3353499"/>
            <a:ext cx="0" cy="58820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85148A2F-2858-48AE-8C7A-5FEFBFCE4B6F}"/>
              </a:ext>
            </a:extLst>
          </p:cNvPr>
          <p:cNvSpPr/>
          <p:nvPr/>
        </p:nvSpPr>
        <p:spPr>
          <a:xfrm>
            <a:off x="1003485" y="5028031"/>
            <a:ext cx="1626920" cy="5164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a:t>Affichage de la</a:t>
            </a:r>
          </a:p>
          <a:p>
            <a:pPr algn="ctr"/>
            <a:r>
              <a:rPr lang="fr-FR" sz="1400" dirty="0"/>
              <a:t>balise Ville</a:t>
            </a:r>
          </a:p>
        </p:txBody>
      </p:sp>
      <p:sp>
        <p:nvSpPr>
          <p:cNvPr id="311" name="Rectangle 310">
            <a:extLst>
              <a:ext uri="{FF2B5EF4-FFF2-40B4-BE49-F238E27FC236}">
                <a16:creationId xmlns:a16="http://schemas.microsoft.com/office/drawing/2014/main" id="{20C17B98-C34D-4FA2-ACC4-AD3C7E98A27E}"/>
              </a:ext>
            </a:extLst>
          </p:cNvPr>
          <p:cNvSpPr/>
          <p:nvPr/>
        </p:nvSpPr>
        <p:spPr>
          <a:xfrm>
            <a:off x="10824358" y="962938"/>
            <a:ext cx="925644" cy="2430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100" dirty="0"/>
              <a:t>Contrôleur</a:t>
            </a:r>
          </a:p>
        </p:txBody>
      </p:sp>
      <p:sp>
        <p:nvSpPr>
          <p:cNvPr id="312" name="Rectangle 311">
            <a:extLst>
              <a:ext uri="{FF2B5EF4-FFF2-40B4-BE49-F238E27FC236}">
                <a16:creationId xmlns:a16="http://schemas.microsoft.com/office/drawing/2014/main" id="{2645C789-F2E9-4783-8750-9625A8C98EFB}"/>
              </a:ext>
            </a:extLst>
          </p:cNvPr>
          <p:cNvSpPr/>
          <p:nvPr/>
        </p:nvSpPr>
        <p:spPr>
          <a:xfrm>
            <a:off x="10824356" y="684400"/>
            <a:ext cx="925645" cy="2430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100" dirty="0"/>
              <a:t>Model</a:t>
            </a:r>
          </a:p>
        </p:txBody>
      </p:sp>
      <p:sp>
        <p:nvSpPr>
          <p:cNvPr id="313" name="Rectangle 312">
            <a:extLst>
              <a:ext uri="{FF2B5EF4-FFF2-40B4-BE49-F238E27FC236}">
                <a16:creationId xmlns:a16="http://schemas.microsoft.com/office/drawing/2014/main" id="{DCE68542-F3FB-4877-9366-2917D96B97E3}"/>
              </a:ext>
            </a:extLst>
          </p:cNvPr>
          <p:cNvSpPr/>
          <p:nvPr/>
        </p:nvSpPr>
        <p:spPr>
          <a:xfrm>
            <a:off x="10824357" y="405862"/>
            <a:ext cx="925644" cy="24304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100" dirty="0"/>
              <a:t>Vue</a:t>
            </a:r>
          </a:p>
        </p:txBody>
      </p:sp>
      <p:sp>
        <p:nvSpPr>
          <p:cNvPr id="314" name="Rectangle 313">
            <a:extLst>
              <a:ext uri="{FF2B5EF4-FFF2-40B4-BE49-F238E27FC236}">
                <a16:creationId xmlns:a16="http://schemas.microsoft.com/office/drawing/2014/main" id="{3E0A4216-081A-46EF-85A6-0008E988A272}"/>
              </a:ext>
            </a:extLst>
          </p:cNvPr>
          <p:cNvSpPr/>
          <p:nvPr/>
        </p:nvSpPr>
        <p:spPr>
          <a:xfrm>
            <a:off x="10824356" y="1248087"/>
            <a:ext cx="925644" cy="24304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100" dirty="0"/>
              <a:t>Serveur</a:t>
            </a:r>
          </a:p>
        </p:txBody>
      </p:sp>
      <p:sp>
        <p:nvSpPr>
          <p:cNvPr id="331" name="Rectangle 330">
            <a:extLst>
              <a:ext uri="{FF2B5EF4-FFF2-40B4-BE49-F238E27FC236}">
                <a16:creationId xmlns:a16="http://schemas.microsoft.com/office/drawing/2014/main" id="{5A9B2BD7-6092-4409-8862-1BEB0C969865}"/>
              </a:ext>
            </a:extLst>
          </p:cNvPr>
          <p:cNvSpPr/>
          <p:nvPr/>
        </p:nvSpPr>
        <p:spPr>
          <a:xfrm>
            <a:off x="5945170" y="2892598"/>
            <a:ext cx="1626920" cy="59165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Réponses des serveurs</a:t>
            </a:r>
          </a:p>
        </p:txBody>
      </p:sp>
      <p:cxnSp>
        <p:nvCxnSpPr>
          <p:cNvPr id="344" name="Connecteur droit avec flèche 343">
            <a:extLst>
              <a:ext uri="{FF2B5EF4-FFF2-40B4-BE49-F238E27FC236}">
                <a16:creationId xmlns:a16="http://schemas.microsoft.com/office/drawing/2014/main" id="{D2533261-6D2B-4E32-8D3B-AB6B6B37188D}"/>
              </a:ext>
            </a:extLst>
          </p:cNvPr>
          <p:cNvCxnSpPr>
            <a:cxnSpLocks/>
            <a:stCxn id="331" idx="2"/>
            <a:endCxn id="131" idx="0"/>
          </p:cNvCxnSpPr>
          <p:nvPr/>
        </p:nvCxnSpPr>
        <p:spPr>
          <a:xfrm>
            <a:off x="6758630" y="3484257"/>
            <a:ext cx="0" cy="458964"/>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AC0BC03B-925E-407D-A35B-85CBDFD57E55}"/>
              </a:ext>
            </a:extLst>
          </p:cNvPr>
          <p:cNvSpPr/>
          <p:nvPr/>
        </p:nvSpPr>
        <p:spPr>
          <a:xfrm>
            <a:off x="1203721" y="1854361"/>
            <a:ext cx="1252847" cy="4572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err="1"/>
              <a:t>Timer</a:t>
            </a:r>
            <a:endParaRPr lang="fr-FR" sz="1400" dirty="0"/>
          </a:p>
        </p:txBody>
      </p:sp>
      <p:cxnSp>
        <p:nvCxnSpPr>
          <p:cNvPr id="42" name="Connecteur droit avec flèche 41">
            <a:extLst>
              <a:ext uri="{FF2B5EF4-FFF2-40B4-BE49-F238E27FC236}">
                <a16:creationId xmlns:a16="http://schemas.microsoft.com/office/drawing/2014/main" id="{5CAFDB9D-9EF1-4262-8B1F-54769015BCBF}"/>
              </a:ext>
            </a:extLst>
          </p:cNvPr>
          <p:cNvCxnSpPr>
            <a:cxnSpLocks/>
            <a:stCxn id="41" idx="3"/>
            <a:endCxn id="7" idx="1"/>
          </p:cNvCxnSpPr>
          <p:nvPr/>
        </p:nvCxnSpPr>
        <p:spPr>
          <a:xfrm>
            <a:off x="2456568" y="2082961"/>
            <a:ext cx="1222891" cy="12001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48" name="Rectangle 47">
            <a:extLst>
              <a:ext uri="{FF2B5EF4-FFF2-40B4-BE49-F238E27FC236}">
                <a16:creationId xmlns:a16="http://schemas.microsoft.com/office/drawing/2014/main" id="{06A55794-E527-4232-B5EE-42AA0ED1EAB7}"/>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12" name="Espace réservé du numéro de diapositive 11">
            <a:extLst>
              <a:ext uri="{FF2B5EF4-FFF2-40B4-BE49-F238E27FC236}">
                <a16:creationId xmlns:a16="http://schemas.microsoft.com/office/drawing/2014/main" id="{9AA6C0F8-ACE8-4C18-A0F4-32836FA71071}"/>
              </a:ext>
            </a:extLst>
          </p:cNvPr>
          <p:cNvSpPr>
            <a:spLocks noGrp="1"/>
          </p:cNvSpPr>
          <p:nvPr>
            <p:ph type="sldNum" sz="quarter" idx="12"/>
          </p:nvPr>
        </p:nvSpPr>
        <p:spPr/>
        <p:txBody>
          <a:bodyPr/>
          <a:lstStyle/>
          <a:p>
            <a:pPr rtl="0"/>
            <a:fld id="{34B7E4EF-A1BD-40F4-AB7B-04F084DD991D}" type="slidenum">
              <a:rPr lang="en-US" smtClean="0"/>
              <a:t>10</a:t>
            </a:fld>
            <a:endParaRPr lang="en-US"/>
          </a:p>
        </p:txBody>
      </p:sp>
    </p:spTree>
    <p:extLst>
      <p:ext uri="{BB962C8B-B14F-4D97-AF65-F5344CB8AC3E}">
        <p14:creationId xmlns:p14="http://schemas.microsoft.com/office/powerpoint/2010/main" val="2712007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ABAF4-16BB-455B-A989-DDDA21C0064D}"/>
              </a:ext>
            </a:extLst>
          </p:cNvPr>
          <p:cNvSpPr>
            <a:spLocks noGrp="1"/>
          </p:cNvSpPr>
          <p:nvPr>
            <p:ph type="title"/>
          </p:nvPr>
        </p:nvSpPr>
        <p:spPr>
          <a:xfrm>
            <a:off x="1038529" y="410353"/>
            <a:ext cx="10058400" cy="523296"/>
          </a:xfrm>
        </p:spPr>
        <p:txBody>
          <a:bodyPr>
            <a:noAutofit/>
          </a:bodyPr>
          <a:lstStyle/>
          <a:p>
            <a:r>
              <a:rPr lang="fr-FR" sz="3200" dirty="0"/>
              <a:t>Architecture du Serveur  (Coté Raspberry PI)</a:t>
            </a:r>
          </a:p>
        </p:txBody>
      </p:sp>
      <p:sp>
        <p:nvSpPr>
          <p:cNvPr id="311" name="Rectangle 310">
            <a:extLst>
              <a:ext uri="{FF2B5EF4-FFF2-40B4-BE49-F238E27FC236}">
                <a16:creationId xmlns:a16="http://schemas.microsoft.com/office/drawing/2014/main" id="{20C17B98-C34D-4FA2-ACC4-AD3C7E98A27E}"/>
              </a:ext>
            </a:extLst>
          </p:cNvPr>
          <p:cNvSpPr/>
          <p:nvPr/>
        </p:nvSpPr>
        <p:spPr>
          <a:xfrm>
            <a:off x="10824358" y="962938"/>
            <a:ext cx="925644" cy="2430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100" dirty="0"/>
              <a:t>Contrôleur</a:t>
            </a:r>
          </a:p>
        </p:txBody>
      </p:sp>
      <p:sp>
        <p:nvSpPr>
          <p:cNvPr id="312" name="Rectangle 311">
            <a:extLst>
              <a:ext uri="{FF2B5EF4-FFF2-40B4-BE49-F238E27FC236}">
                <a16:creationId xmlns:a16="http://schemas.microsoft.com/office/drawing/2014/main" id="{2645C789-F2E9-4783-8750-9625A8C98EFB}"/>
              </a:ext>
            </a:extLst>
          </p:cNvPr>
          <p:cNvSpPr/>
          <p:nvPr/>
        </p:nvSpPr>
        <p:spPr>
          <a:xfrm>
            <a:off x="10824356" y="684400"/>
            <a:ext cx="925645" cy="2430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100" dirty="0" err="1"/>
              <a:t>Modele</a:t>
            </a:r>
            <a:endParaRPr lang="fr-FR" sz="1100" dirty="0"/>
          </a:p>
        </p:txBody>
      </p:sp>
      <p:sp>
        <p:nvSpPr>
          <p:cNvPr id="314" name="Rectangle 313">
            <a:extLst>
              <a:ext uri="{FF2B5EF4-FFF2-40B4-BE49-F238E27FC236}">
                <a16:creationId xmlns:a16="http://schemas.microsoft.com/office/drawing/2014/main" id="{3E0A4216-081A-46EF-85A6-0008E988A272}"/>
              </a:ext>
            </a:extLst>
          </p:cNvPr>
          <p:cNvSpPr/>
          <p:nvPr/>
        </p:nvSpPr>
        <p:spPr>
          <a:xfrm>
            <a:off x="10824356" y="409940"/>
            <a:ext cx="925644" cy="24304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100" dirty="0"/>
              <a:t>Vue</a:t>
            </a:r>
          </a:p>
        </p:txBody>
      </p:sp>
      <p:sp>
        <p:nvSpPr>
          <p:cNvPr id="11" name="Rectangle 10">
            <a:extLst>
              <a:ext uri="{FF2B5EF4-FFF2-40B4-BE49-F238E27FC236}">
                <a16:creationId xmlns:a16="http://schemas.microsoft.com/office/drawing/2014/main" id="{8F4D9E85-AB59-4590-87F4-12A1E2F04275}"/>
              </a:ext>
            </a:extLst>
          </p:cNvPr>
          <p:cNvSpPr/>
          <p:nvPr/>
        </p:nvSpPr>
        <p:spPr>
          <a:xfrm>
            <a:off x="673835" y="5674758"/>
            <a:ext cx="1513997" cy="511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Réception de la requête</a:t>
            </a:r>
          </a:p>
        </p:txBody>
      </p:sp>
      <p:sp>
        <p:nvSpPr>
          <p:cNvPr id="42" name="Rectangle 41">
            <a:extLst>
              <a:ext uri="{FF2B5EF4-FFF2-40B4-BE49-F238E27FC236}">
                <a16:creationId xmlns:a16="http://schemas.microsoft.com/office/drawing/2014/main" id="{56C8CF81-3185-45FB-B834-E3AA3B25E9DA}"/>
              </a:ext>
            </a:extLst>
          </p:cNvPr>
          <p:cNvSpPr/>
          <p:nvPr/>
        </p:nvSpPr>
        <p:spPr>
          <a:xfrm>
            <a:off x="10221235" y="3926011"/>
            <a:ext cx="1310010" cy="97508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Préparation des données</a:t>
            </a:r>
          </a:p>
        </p:txBody>
      </p:sp>
      <p:sp>
        <p:nvSpPr>
          <p:cNvPr id="43" name="Rectangle 42">
            <a:extLst>
              <a:ext uri="{FF2B5EF4-FFF2-40B4-BE49-F238E27FC236}">
                <a16:creationId xmlns:a16="http://schemas.microsoft.com/office/drawing/2014/main" id="{FC7573CE-2D75-4C5A-ABD7-ED850431BBFE}"/>
              </a:ext>
            </a:extLst>
          </p:cNvPr>
          <p:cNvSpPr/>
          <p:nvPr/>
        </p:nvSpPr>
        <p:spPr>
          <a:xfrm>
            <a:off x="10317270" y="5654717"/>
            <a:ext cx="1117940" cy="5974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Envoi de la réponse</a:t>
            </a:r>
          </a:p>
        </p:txBody>
      </p:sp>
      <p:sp>
        <p:nvSpPr>
          <p:cNvPr id="44" name="Rectangle 43">
            <a:extLst>
              <a:ext uri="{FF2B5EF4-FFF2-40B4-BE49-F238E27FC236}">
                <a16:creationId xmlns:a16="http://schemas.microsoft.com/office/drawing/2014/main" id="{EE2A45C9-876F-4E3A-86DC-3C4AB90DAC32}"/>
              </a:ext>
            </a:extLst>
          </p:cNvPr>
          <p:cNvSpPr/>
          <p:nvPr/>
        </p:nvSpPr>
        <p:spPr>
          <a:xfrm>
            <a:off x="4858829" y="3625183"/>
            <a:ext cx="1208900" cy="5667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Déclencher une mesure</a:t>
            </a:r>
          </a:p>
        </p:txBody>
      </p:sp>
      <p:sp>
        <p:nvSpPr>
          <p:cNvPr id="58" name="Rectangle 57">
            <a:extLst>
              <a:ext uri="{FF2B5EF4-FFF2-40B4-BE49-F238E27FC236}">
                <a16:creationId xmlns:a16="http://schemas.microsoft.com/office/drawing/2014/main" id="{3C64711D-EBA3-43E1-AC0B-EED7FE84EECF}"/>
              </a:ext>
            </a:extLst>
          </p:cNvPr>
          <p:cNvSpPr/>
          <p:nvPr/>
        </p:nvSpPr>
        <p:spPr>
          <a:xfrm>
            <a:off x="6745621" y="3566733"/>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du hardware</a:t>
            </a:r>
          </a:p>
        </p:txBody>
      </p:sp>
      <p:sp>
        <p:nvSpPr>
          <p:cNvPr id="59" name="Rectangle 58">
            <a:extLst>
              <a:ext uri="{FF2B5EF4-FFF2-40B4-BE49-F238E27FC236}">
                <a16:creationId xmlns:a16="http://schemas.microsoft.com/office/drawing/2014/main" id="{E5F2C640-D791-4AB5-B48B-51CFFBA169A6}"/>
              </a:ext>
            </a:extLst>
          </p:cNvPr>
          <p:cNvSpPr/>
          <p:nvPr/>
        </p:nvSpPr>
        <p:spPr>
          <a:xfrm>
            <a:off x="7272412" y="5857234"/>
            <a:ext cx="1177107" cy="46550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Base de données</a:t>
            </a:r>
          </a:p>
        </p:txBody>
      </p:sp>
      <p:sp>
        <p:nvSpPr>
          <p:cNvPr id="60" name="Rectangle 59">
            <a:extLst>
              <a:ext uri="{FF2B5EF4-FFF2-40B4-BE49-F238E27FC236}">
                <a16:creationId xmlns:a16="http://schemas.microsoft.com/office/drawing/2014/main" id="{65B31F97-B060-40B6-8FB4-7D1C5EB65A59}"/>
              </a:ext>
            </a:extLst>
          </p:cNvPr>
          <p:cNvSpPr/>
          <p:nvPr/>
        </p:nvSpPr>
        <p:spPr>
          <a:xfrm>
            <a:off x="10824356" y="1237398"/>
            <a:ext cx="925644" cy="243041"/>
          </a:xfrm>
          <a:prstGeom prst="rect">
            <a:avLst/>
          </a:prstGeom>
          <a:solidFill>
            <a:schemeClr val="accent2">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100" dirty="0"/>
              <a:t>Hardware</a:t>
            </a:r>
          </a:p>
        </p:txBody>
      </p:sp>
      <p:sp>
        <p:nvSpPr>
          <p:cNvPr id="63" name="Rectangle 62">
            <a:extLst>
              <a:ext uri="{FF2B5EF4-FFF2-40B4-BE49-F238E27FC236}">
                <a16:creationId xmlns:a16="http://schemas.microsoft.com/office/drawing/2014/main" id="{338E7B02-76AF-414F-9FC4-24815E133B45}"/>
              </a:ext>
            </a:extLst>
          </p:cNvPr>
          <p:cNvSpPr/>
          <p:nvPr/>
        </p:nvSpPr>
        <p:spPr>
          <a:xfrm>
            <a:off x="572012" y="4150327"/>
            <a:ext cx="1717644" cy="7243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Analyse de la requête</a:t>
            </a:r>
          </a:p>
        </p:txBody>
      </p:sp>
      <p:sp>
        <p:nvSpPr>
          <p:cNvPr id="65" name="Rectangle 64">
            <a:extLst>
              <a:ext uri="{FF2B5EF4-FFF2-40B4-BE49-F238E27FC236}">
                <a16:creationId xmlns:a16="http://schemas.microsoft.com/office/drawing/2014/main" id="{AB26903F-647D-436D-99DA-A60B934DE888}"/>
              </a:ext>
            </a:extLst>
          </p:cNvPr>
          <p:cNvSpPr/>
          <p:nvPr/>
        </p:nvSpPr>
        <p:spPr>
          <a:xfrm>
            <a:off x="2998812" y="4658605"/>
            <a:ext cx="1217638" cy="93201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Requête 2 :</a:t>
            </a:r>
          </a:p>
          <a:p>
            <a:pPr algn="ctr"/>
            <a:r>
              <a:rPr lang="fr-FR" sz="1400" dirty="0"/>
              <a:t>Historique du capteur</a:t>
            </a:r>
          </a:p>
        </p:txBody>
      </p:sp>
      <p:cxnSp>
        <p:nvCxnSpPr>
          <p:cNvPr id="19" name="Connecteur droit avec flèche 18">
            <a:extLst>
              <a:ext uri="{FF2B5EF4-FFF2-40B4-BE49-F238E27FC236}">
                <a16:creationId xmlns:a16="http://schemas.microsoft.com/office/drawing/2014/main" id="{FE0FE8CA-A176-42CE-BB2A-27ADDC79D1DC}"/>
              </a:ext>
            </a:extLst>
          </p:cNvPr>
          <p:cNvCxnSpPr>
            <a:cxnSpLocks/>
            <a:stCxn id="11" idx="0"/>
            <a:endCxn id="63" idx="2"/>
          </p:cNvCxnSpPr>
          <p:nvPr/>
        </p:nvCxnSpPr>
        <p:spPr>
          <a:xfrm flipV="1">
            <a:off x="1430834" y="4874722"/>
            <a:ext cx="0" cy="80003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Connecteur droit avec flèche 24">
            <a:extLst>
              <a:ext uri="{FF2B5EF4-FFF2-40B4-BE49-F238E27FC236}">
                <a16:creationId xmlns:a16="http://schemas.microsoft.com/office/drawing/2014/main" id="{E9B4F06D-5F18-4303-9C4E-ED469E94EBCE}"/>
              </a:ext>
            </a:extLst>
          </p:cNvPr>
          <p:cNvCxnSpPr>
            <a:cxnSpLocks/>
            <a:stCxn id="63" idx="3"/>
            <a:endCxn id="143" idx="1"/>
          </p:cNvCxnSpPr>
          <p:nvPr/>
        </p:nvCxnSpPr>
        <p:spPr>
          <a:xfrm flipV="1">
            <a:off x="2289656" y="3909374"/>
            <a:ext cx="717894" cy="60315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AD944234-5FD6-424C-86C5-02A33C860722}"/>
              </a:ext>
            </a:extLst>
          </p:cNvPr>
          <p:cNvCxnSpPr>
            <a:cxnSpLocks/>
            <a:stCxn id="63" idx="3"/>
            <a:endCxn id="65" idx="1"/>
          </p:cNvCxnSpPr>
          <p:nvPr/>
        </p:nvCxnSpPr>
        <p:spPr>
          <a:xfrm>
            <a:off x="2289656" y="4512525"/>
            <a:ext cx="709156" cy="61208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3" name="Connecteur droit avec flèche 82">
            <a:extLst>
              <a:ext uri="{FF2B5EF4-FFF2-40B4-BE49-F238E27FC236}">
                <a16:creationId xmlns:a16="http://schemas.microsoft.com/office/drawing/2014/main" id="{A43DCBAC-A7A8-4177-8E2F-8F918190436D}"/>
              </a:ext>
            </a:extLst>
          </p:cNvPr>
          <p:cNvCxnSpPr>
            <a:cxnSpLocks/>
            <a:stCxn id="44" idx="3"/>
            <a:endCxn id="58" idx="1"/>
          </p:cNvCxnSpPr>
          <p:nvPr/>
        </p:nvCxnSpPr>
        <p:spPr>
          <a:xfrm>
            <a:off x="6067729" y="3908569"/>
            <a:ext cx="677892" cy="138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96" name="Connecteur droit avec flèche 95">
            <a:extLst>
              <a:ext uri="{FF2B5EF4-FFF2-40B4-BE49-F238E27FC236}">
                <a16:creationId xmlns:a16="http://schemas.microsoft.com/office/drawing/2014/main" id="{40589979-DB7B-4845-B225-E06C6397511A}"/>
              </a:ext>
            </a:extLst>
          </p:cNvPr>
          <p:cNvCxnSpPr>
            <a:cxnSpLocks/>
            <a:stCxn id="58" idx="3"/>
            <a:endCxn id="42" idx="1"/>
          </p:cNvCxnSpPr>
          <p:nvPr/>
        </p:nvCxnSpPr>
        <p:spPr>
          <a:xfrm>
            <a:off x="8976310" y="3909958"/>
            <a:ext cx="1244925" cy="50359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99" name="Connecteur droit avec flèche 98">
            <a:extLst>
              <a:ext uri="{FF2B5EF4-FFF2-40B4-BE49-F238E27FC236}">
                <a16:creationId xmlns:a16="http://schemas.microsoft.com/office/drawing/2014/main" id="{57980A6F-B94C-4FC9-A1AD-D8DA3117B382}"/>
              </a:ext>
            </a:extLst>
          </p:cNvPr>
          <p:cNvCxnSpPr>
            <a:cxnSpLocks/>
            <a:stCxn id="143" idx="3"/>
            <a:endCxn id="44" idx="1"/>
          </p:cNvCxnSpPr>
          <p:nvPr/>
        </p:nvCxnSpPr>
        <p:spPr>
          <a:xfrm flipV="1">
            <a:off x="4216450" y="3908569"/>
            <a:ext cx="642379" cy="80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43" name="Rectangle 142">
            <a:extLst>
              <a:ext uri="{FF2B5EF4-FFF2-40B4-BE49-F238E27FC236}">
                <a16:creationId xmlns:a16="http://schemas.microsoft.com/office/drawing/2014/main" id="{D6EDB143-48F0-4383-AD73-A3385158FA66}"/>
              </a:ext>
            </a:extLst>
          </p:cNvPr>
          <p:cNvSpPr/>
          <p:nvPr/>
        </p:nvSpPr>
        <p:spPr>
          <a:xfrm>
            <a:off x="3007550" y="3459747"/>
            <a:ext cx="1208900" cy="89925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Requête 1 :</a:t>
            </a:r>
          </a:p>
          <a:p>
            <a:pPr algn="ctr"/>
            <a:r>
              <a:rPr lang="fr-FR" sz="1400" dirty="0"/>
              <a:t>Mesure du capteur</a:t>
            </a:r>
          </a:p>
        </p:txBody>
      </p:sp>
      <p:cxnSp>
        <p:nvCxnSpPr>
          <p:cNvPr id="149" name="Connecteur droit avec flèche 148">
            <a:extLst>
              <a:ext uri="{FF2B5EF4-FFF2-40B4-BE49-F238E27FC236}">
                <a16:creationId xmlns:a16="http://schemas.microsoft.com/office/drawing/2014/main" id="{431A40AE-BBC3-4EF6-A7FE-C3F7E6A3C301}"/>
              </a:ext>
            </a:extLst>
          </p:cNvPr>
          <p:cNvCxnSpPr>
            <a:cxnSpLocks/>
            <a:stCxn id="42" idx="2"/>
            <a:endCxn id="43" idx="0"/>
          </p:cNvCxnSpPr>
          <p:nvPr/>
        </p:nvCxnSpPr>
        <p:spPr>
          <a:xfrm>
            <a:off x="10876240" y="4901100"/>
            <a:ext cx="0" cy="75361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60" name="Rectangle 159">
            <a:extLst>
              <a:ext uri="{FF2B5EF4-FFF2-40B4-BE49-F238E27FC236}">
                <a16:creationId xmlns:a16="http://schemas.microsoft.com/office/drawing/2014/main" id="{6BCBDDF9-8E9A-4CD3-86CA-28A6D99F2CF3}"/>
              </a:ext>
            </a:extLst>
          </p:cNvPr>
          <p:cNvSpPr/>
          <p:nvPr/>
        </p:nvSpPr>
        <p:spPr>
          <a:xfrm>
            <a:off x="6745621" y="4765752"/>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de la BD</a:t>
            </a:r>
          </a:p>
        </p:txBody>
      </p:sp>
      <p:cxnSp>
        <p:nvCxnSpPr>
          <p:cNvPr id="161" name="Connecteur droit avec flèche 160">
            <a:extLst>
              <a:ext uri="{FF2B5EF4-FFF2-40B4-BE49-F238E27FC236}">
                <a16:creationId xmlns:a16="http://schemas.microsoft.com/office/drawing/2014/main" id="{3F773B26-92EE-4884-9C24-C6CECC721D85}"/>
              </a:ext>
            </a:extLst>
          </p:cNvPr>
          <p:cNvCxnSpPr>
            <a:cxnSpLocks/>
            <a:stCxn id="65" idx="3"/>
            <a:endCxn id="160" idx="1"/>
          </p:cNvCxnSpPr>
          <p:nvPr/>
        </p:nvCxnSpPr>
        <p:spPr>
          <a:xfrm flipV="1">
            <a:off x="4216450" y="5108977"/>
            <a:ext cx="2529171" cy="15633"/>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64" name="Connecteur droit avec flèche 163">
            <a:extLst>
              <a:ext uri="{FF2B5EF4-FFF2-40B4-BE49-F238E27FC236}">
                <a16:creationId xmlns:a16="http://schemas.microsoft.com/office/drawing/2014/main" id="{67D04230-B3D1-4D55-B087-13046321DDC2}"/>
              </a:ext>
            </a:extLst>
          </p:cNvPr>
          <p:cNvCxnSpPr>
            <a:cxnSpLocks/>
            <a:stCxn id="59" idx="0"/>
            <a:endCxn id="160" idx="2"/>
          </p:cNvCxnSpPr>
          <p:nvPr/>
        </p:nvCxnSpPr>
        <p:spPr>
          <a:xfrm flipV="1">
            <a:off x="7860966" y="5452201"/>
            <a:ext cx="0" cy="40503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7C71F12F-6A51-4999-B1E3-F4DE070D67E1}"/>
              </a:ext>
            </a:extLst>
          </p:cNvPr>
          <p:cNvCxnSpPr>
            <a:cxnSpLocks/>
            <a:stCxn id="160" idx="3"/>
            <a:endCxn id="42" idx="1"/>
          </p:cNvCxnSpPr>
          <p:nvPr/>
        </p:nvCxnSpPr>
        <p:spPr>
          <a:xfrm flipV="1">
            <a:off x="8976310" y="4413556"/>
            <a:ext cx="1244925" cy="69542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0" name="Rectangle 49">
            <a:extLst>
              <a:ext uri="{FF2B5EF4-FFF2-40B4-BE49-F238E27FC236}">
                <a16:creationId xmlns:a16="http://schemas.microsoft.com/office/drawing/2014/main" id="{D78DEBC6-F562-4F01-9017-651BD09455B7}"/>
              </a:ext>
            </a:extLst>
          </p:cNvPr>
          <p:cNvSpPr/>
          <p:nvPr/>
        </p:nvSpPr>
        <p:spPr>
          <a:xfrm>
            <a:off x="3082110" y="1398522"/>
            <a:ext cx="1208900" cy="5667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Déclencher une mesure</a:t>
            </a:r>
          </a:p>
        </p:txBody>
      </p:sp>
      <p:sp>
        <p:nvSpPr>
          <p:cNvPr id="51" name="Rectangle 50">
            <a:extLst>
              <a:ext uri="{FF2B5EF4-FFF2-40B4-BE49-F238E27FC236}">
                <a16:creationId xmlns:a16="http://schemas.microsoft.com/office/drawing/2014/main" id="{A91AFC9C-4F28-4BF0-8A03-E601E60A1155}"/>
              </a:ext>
            </a:extLst>
          </p:cNvPr>
          <p:cNvSpPr/>
          <p:nvPr/>
        </p:nvSpPr>
        <p:spPr>
          <a:xfrm>
            <a:off x="8944992" y="2478672"/>
            <a:ext cx="1177107" cy="56285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Base de données</a:t>
            </a:r>
          </a:p>
        </p:txBody>
      </p:sp>
      <p:sp>
        <p:nvSpPr>
          <p:cNvPr id="52" name="Rectangle 51">
            <a:extLst>
              <a:ext uri="{FF2B5EF4-FFF2-40B4-BE49-F238E27FC236}">
                <a16:creationId xmlns:a16="http://schemas.microsoft.com/office/drawing/2014/main" id="{04CF7CDF-B5D1-4A02-A917-D1C649C3E35C}"/>
              </a:ext>
            </a:extLst>
          </p:cNvPr>
          <p:cNvSpPr/>
          <p:nvPr/>
        </p:nvSpPr>
        <p:spPr>
          <a:xfrm>
            <a:off x="642044" y="1386874"/>
            <a:ext cx="1565434" cy="59056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Action une fois par heure</a:t>
            </a:r>
          </a:p>
        </p:txBody>
      </p:sp>
      <p:cxnSp>
        <p:nvCxnSpPr>
          <p:cNvPr id="53" name="Connecteur droit avec flèche 52">
            <a:extLst>
              <a:ext uri="{FF2B5EF4-FFF2-40B4-BE49-F238E27FC236}">
                <a16:creationId xmlns:a16="http://schemas.microsoft.com/office/drawing/2014/main" id="{757CC698-4423-421C-B505-ACD0EA623A0E}"/>
              </a:ext>
            </a:extLst>
          </p:cNvPr>
          <p:cNvCxnSpPr>
            <a:cxnSpLocks/>
            <a:stCxn id="50" idx="3"/>
            <a:endCxn id="57" idx="1"/>
          </p:cNvCxnSpPr>
          <p:nvPr/>
        </p:nvCxnSpPr>
        <p:spPr>
          <a:xfrm>
            <a:off x="4291010" y="1681908"/>
            <a:ext cx="994378" cy="127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54" name="Connecteur droit avec flèche 53">
            <a:extLst>
              <a:ext uri="{FF2B5EF4-FFF2-40B4-BE49-F238E27FC236}">
                <a16:creationId xmlns:a16="http://schemas.microsoft.com/office/drawing/2014/main" id="{F366F2EC-298D-4ACF-9942-9B566AEB52D5}"/>
              </a:ext>
            </a:extLst>
          </p:cNvPr>
          <p:cNvCxnSpPr>
            <a:cxnSpLocks/>
            <a:stCxn id="52" idx="3"/>
            <a:endCxn id="50" idx="1"/>
          </p:cNvCxnSpPr>
          <p:nvPr/>
        </p:nvCxnSpPr>
        <p:spPr>
          <a:xfrm flipV="1">
            <a:off x="2207478" y="1681908"/>
            <a:ext cx="874632" cy="24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5" name="Rectangle 54">
            <a:extLst>
              <a:ext uri="{FF2B5EF4-FFF2-40B4-BE49-F238E27FC236}">
                <a16:creationId xmlns:a16="http://schemas.microsoft.com/office/drawing/2014/main" id="{17B09BE9-A969-4FD6-A948-656F6B9C666A}"/>
              </a:ext>
            </a:extLst>
          </p:cNvPr>
          <p:cNvSpPr/>
          <p:nvPr/>
        </p:nvSpPr>
        <p:spPr>
          <a:xfrm>
            <a:off x="8418202" y="1338682"/>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Stockage dans</a:t>
            </a:r>
          </a:p>
          <a:p>
            <a:pPr algn="ctr"/>
            <a:r>
              <a:rPr lang="fr-FR" sz="1400" dirty="0"/>
              <a:t> la base de données</a:t>
            </a:r>
          </a:p>
        </p:txBody>
      </p:sp>
      <p:cxnSp>
        <p:nvCxnSpPr>
          <p:cNvPr id="56" name="Connecteur droit avec flèche 55">
            <a:extLst>
              <a:ext uri="{FF2B5EF4-FFF2-40B4-BE49-F238E27FC236}">
                <a16:creationId xmlns:a16="http://schemas.microsoft.com/office/drawing/2014/main" id="{7354316B-6A53-4E8F-831A-24155561C99A}"/>
              </a:ext>
            </a:extLst>
          </p:cNvPr>
          <p:cNvCxnSpPr>
            <a:cxnSpLocks/>
            <a:stCxn id="55" idx="2"/>
            <a:endCxn id="51" idx="0"/>
          </p:cNvCxnSpPr>
          <p:nvPr/>
        </p:nvCxnSpPr>
        <p:spPr>
          <a:xfrm flipH="1">
            <a:off x="9533546" y="2025131"/>
            <a:ext cx="1" cy="45354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7" name="Rectangle 56">
            <a:extLst>
              <a:ext uri="{FF2B5EF4-FFF2-40B4-BE49-F238E27FC236}">
                <a16:creationId xmlns:a16="http://schemas.microsoft.com/office/drawing/2014/main" id="{3493E377-D244-4E76-9211-E92CED427196}"/>
              </a:ext>
            </a:extLst>
          </p:cNvPr>
          <p:cNvSpPr/>
          <p:nvPr/>
        </p:nvSpPr>
        <p:spPr>
          <a:xfrm>
            <a:off x="5285388" y="1339961"/>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du hardware</a:t>
            </a:r>
          </a:p>
        </p:txBody>
      </p:sp>
      <p:cxnSp>
        <p:nvCxnSpPr>
          <p:cNvPr id="67" name="Connecteur droit avec flèche 66">
            <a:extLst>
              <a:ext uri="{FF2B5EF4-FFF2-40B4-BE49-F238E27FC236}">
                <a16:creationId xmlns:a16="http://schemas.microsoft.com/office/drawing/2014/main" id="{562AA198-4D30-4EFD-990B-127658E8C99C}"/>
              </a:ext>
            </a:extLst>
          </p:cNvPr>
          <p:cNvCxnSpPr>
            <a:cxnSpLocks/>
            <a:stCxn id="57" idx="3"/>
            <a:endCxn id="55" idx="1"/>
          </p:cNvCxnSpPr>
          <p:nvPr/>
        </p:nvCxnSpPr>
        <p:spPr>
          <a:xfrm flipV="1">
            <a:off x="7516077" y="1681907"/>
            <a:ext cx="902125" cy="12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69" name="Rectangle 68">
            <a:extLst>
              <a:ext uri="{FF2B5EF4-FFF2-40B4-BE49-F238E27FC236}">
                <a16:creationId xmlns:a16="http://schemas.microsoft.com/office/drawing/2014/main" id="{5524E78D-F34D-4EC5-B6FC-C236B0C86CBE}"/>
              </a:ext>
            </a:extLst>
          </p:cNvPr>
          <p:cNvSpPr/>
          <p:nvPr/>
        </p:nvSpPr>
        <p:spPr>
          <a:xfrm>
            <a:off x="5824729" y="2632660"/>
            <a:ext cx="1152005" cy="633541"/>
          </a:xfrm>
          <a:prstGeom prst="rect">
            <a:avLst/>
          </a:prstGeom>
          <a:solidFill>
            <a:schemeClr val="accent2">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a:t>Capteur BME280</a:t>
            </a:r>
          </a:p>
        </p:txBody>
      </p:sp>
      <p:cxnSp>
        <p:nvCxnSpPr>
          <p:cNvPr id="78" name="Connecteur droit avec flèche 77">
            <a:extLst>
              <a:ext uri="{FF2B5EF4-FFF2-40B4-BE49-F238E27FC236}">
                <a16:creationId xmlns:a16="http://schemas.microsoft.com/office/drawing/2014/main" id="{7A83903B-115E-47CE-9DC8-DEC8D4B5D8EB}"/>
              </a:ext>
            </a:extLst>
          </p:cNvPr>
          <p:cNvCxnSpPr>
            <a:cxnSpLocks/>
            <a:stCxn id="69" idx="0"/>
            <a:endCxn id="57" idx="2"/>
          </p:cNvCxnSpPr>
          <p:nvPr/>
        </p:nvCxnSpPr>
        <p:spPr>
          <a:xfrm flipV="1">
            <a:off x="6400732" y="2026410"/>
            <a:ext cx="1" cy="606250"/>
          </a:xfrm>
          <a:prstGeom prst="straightConnector1">
            <a:avLst/>
          </a:prstGeom>
          <a:ln w="57150">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79" name="Connecteur droit avec flèche 78">
            <a:extLst>
              <a:ext uri="{FF2B5EF4-FFF2-40B4-BE49-F238E27FC236}">
                <a16:creationId xmlns:a16="http://schemas.microsoft.com/office/drawing/2014/main" id="{251E699A-1442-4F79-A418-E369E8F15555}"/>
              </a:ext>
            </a:extLst>
          </p:cNvPr>
          <p:cNvCxnSpPr>
            <a:cxnSpLocks/>
            <a:stCxn id="69" idx="3"/>
            <a:endCxn id="58" idx="0"/>
          </p:cNvCxnSpPr>
          <p:nvPr/>
        </p:nvCxnSpPr>
        <p:spPr>
          <a:xfrm>
            <a:off x="6976734" y="2949431"/>
            <a:ext cx="884232" cy="617302"/>
          </a:xfrm>
          <a:prstGeom prst="curvedConnector2">
            <a:avLst/>
          </a:prstGeom>
          <a:ln w="57150">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45" name="Rectangle 44">
            <a:extLst>
              <a:ext uri="{FF2B5EF4-FFF2-40B4-BE49-F238E27FC236}">
                <a16:creationId xmlns:a16="http://schemas.microsoft.com/office/drawing/2014/main" id="{3A9D88B9-05D7-4EE2-A014-94614C7250A3}"/>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4" name="Espace réservé du numéro de diapositive 3">
            <a:extLst>
              <a:ext uri="{FF2B5EF4-FFF2-40B4-BE49-F238E27FC236}">
                <a16:creationId xmlns:a16="http://schemas.microsoft.com/office/drawing/2014/main" id="{6F8D68CA-AA77-422B-B825-896A800D4B32}"/>
              </a:ext>
            </a:extLst>
          </p:cNvPr>
          <p:cNvSpPr>
            <a:spLocks noGrp="1"/>
          </p:cNvSpPr>
          <p:nvPr>
            <p:ph type="sldNum" sz="quarter" idx="12"/>
          </p:nvPr>
        </p:nvSpPr>
        <p:spPr/>
        <p:txBody>
          <a:bodyPr/>
          <a:lstStyle/>
          <a:p>
            <a:pPr rtl="0"/>
            <a:fld id="{34B7E4EF-A1BD-40F4-AB7B-04F084DD991D}" type="slidenum">
              <a:rPr lang="en-US" smtClean="0"/>
              <a:t>11</a:t>
            </a:fld>
            <a:endParaRPr lang="en-US"/>
          </a:p>
        </p:txBody>
      </p:sp>
    </p:spTree>
    <p:extLst>
      <p:ext uri="{BB962C8B-B14F-4D97-AF65-F5344CB8AC3E}">
        <p14:creationId xmlns:p14="http://schemas.microsoft.com/office/powerpoint/2010/main" val="308977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a:t>CHOIX TECHNIQUES</a:t>
            </a:r>
          </a:p>
        </p:txBody>
      </p:sp>
      <p:sp>
        <p:nvSpPr>
          <p:cNvPr id="8" name="Rectangle 7">
            <a:extLst>
              <a:ext uri="{FF2B5EF4-FFF2-40B4-BE49-F238E27FC236}">
                <a16:creationId xmlns:a16="http://schemas.microsoft.com/office/drawing/2014/main" id="{D4BEBAA0-A1E6-4EBE-A6CB-F10C1453CC53}"/>
              </a:ext>
            </a:extLst>
          </p:cNvPr>
          <p:cNvSpPr/>
          <p:nvPr/>
        </p:nvSpPr>
        <p:spPr>
          <a:xfrm>
            <a:off x="571192" y="60578"/>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Tree>
    <p:extLst>
      <p:ext uri="{BB962C8B-B14F-4D97-AF65-F5344CB8AC3E}">
        <p14:creationId xmlns:p14="http://schemas.microsoft.com/office/powerpoint/2010/main" val="82859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E7A42634-4AB7-4EC1-A0F3-F834C6251628}"/>
              </a:ext>
            </a:extLst>
          </p:cNvPr>
          <p:cNvGraphicFramePr>
            <a:graphicFrameLocks noGrp="1"/>
          </p:cNvGraphicFramePr>
          <p:nvPr>
            <p:extLst>
              <p:ext uri="{D42A27DB-BD31-4B8C-83A1-F6EECF244321}">
                <p14:modId xmlns:p14="http://schemas.microsoft.com/office/powerpoint/2010/main" val="863378215"/>
              </p:ext>
            </p:extLst>
          </p:nvPr>
        </p:nvGraphicFramePr>
        <p:xfrm>
          <a:off x="1028812" y="1081611"/>
          <a:ext cx="10336378" cy="5294068"/>
        </p:xfrm>
        <a:graphic>
          <a:graphicData uri="http://schemas.openxmlformats.org/drawingml/2006/table">
            <a:tbl>
              <a:tblPr firstRow="1" bandRow="1">
                <a:tableStyleId>{5C22544A-7EE6-4342-B048-85BDC9FD1C3A}</a:tableStyleId>
              </a:tblPr>
              <a:tblGrid>
                <a:gridCol w="1631289">
                  <a:extLst>
                    <a:ext uri="{9D8B030D-6E8A-4147-A177-3AD203B41FA5}">
                      <a16:colId xmlns:a16="http://schemas.microsoft.com/office/drawing/2014/main" val="2833450209"/>
                    </a:ext>
                  </a:extLst>
                </a:gridCol>
                <a:gridCol w="1660551">
                  <a:extLst>
                    <a:ext uri="{9D8B030D-6E8A-4147-A177-3AD203B41FA5}">
                      <a16:colId xmlns:a16="http://schemas.microsoft.com/office/drawing/2014/main" val="2155564734"/>
                    </a:ext>
                  </a:extLst>
                </a:gridCol>
                <a:gridCol w="1700997">
                  <a:extLst>
                    <a:ext uri="{9D8B030D-6E8A-4147-A177-3AD203B41FA5}">
                      <a16:colId xmlns:a16="http://schemas.microsoft.com/office/drawing/2014/main" val="1070110226"/>
                    </a:ext>
                  </a:extLst>
                </a:gridCol>
                <a:gridCol w="1595677">
                  <a:extLst>
                    <a:ext uri="{9D8B030D-6E8A-4147-A177-3AD203B41FA5}">
                      <a16:colId xmlns:a16="http://schemas.microsoft.com/office/drawing/2014/main" val="1983054916"/>
                    </a:ext>
                  </a:extLst>
                </a:gridCol>
                <a:gridCol w="1972094">
                  <a:extLst>
                    <a:ext uri="{9D8B030D-6E8A-4147-A177-3AD203B41FA5}">
                      <a16:colId xmlns:a16="http://schemas.microsoft.com/office/drawing/2014/main" val="2491461219"/>
                    </a:ext>
                  </a:extLst>
                </a:gridCol>
                <a:gridCol w="1775770">
                  <a:extLst>
                    <a:ext uri="{9D8B030D-6E8A-4147-A177-3AD203B41FA5}">
                      <a16:colId xmlns:a16="http://schemas.microsoft.com/office/drawing/2014/main" val="195823074"/>
                    </a:ext>
                  </a:extLst>
                </a:gridCol>
              </a:tblGrid>
              <a:tr h="566633">
                <a:tc>
                  <a:txBody>
                    <a:bodyPr/>
                    <a:lstStyle/>
                    <a:p>
                      <a:pPr algn="ctr"/>
                      <a:r>
                        <a:rPr lang="fr-FR" sz="1400" dirty="0"/>
                        <a:t>API’S:</a:t>
                      </a:r>
                      <a:endParaRPr lang="en-US" sz="1400" dirty="0"/>
                    </a:p>
                  </a:txBody>
                  <a:tcPr anchor="ctr"/>
                </a:tc>
                <a:tc>
                  <a:txBody>
                    <a:bodyPr/>
                    <a:lstStyle/>
                    <a:p>
                      <a:pPr algn="ctr"/>
                      <a:r>
                        <a:rPr lang="fr-FR" sz="1400" dirty="0" err="1"/>
                        <a:t>Infoclimat</a:t>
                      </a:r>
                      <a:endParaRPr lang="en-US" sz="1400" dirty="0"/>
                    </a:p>
                  </a:txBody>
                  <a:tcPr anchor="ctr"/>
                </a:tc>
                <a:tc>
                  <a:txBody>
                    <a:bodyPr/>
                    <a:lstStyle/>
                    <a:p>
                      <a:pPr algn="ctr"/>
                      <a:r>
                        <a:rPr lang="fr-FR" sz="1400" dirty="0" err="1"/>
                        <a:t>MeteoMatics</a:t>
                      </a:r>
                      <a:endParaRPr lang="en-US" sz="1400" dirty="0"/>
                    </a:p>
                  </a:txBody>
                  <a:tcPr anchor="ctr"/>
                </a:tc>
                <a:tc>
                  <a:txBody>
                    <a:bodyPr/>
                    <a:lstStyle/>
                    <a:p>
                      <a:pPr algn="ctr"/>
                      <a:r>
                        <a:rPr lang="fr-FR" sz="1400" dirty="0" err="1"/>
                        <a:t>AccuWeather</a:t>
                      </a:r>
                      <a:endParaRPr lang="en-US" sz="1400" dirty="0"/>
                    </a:p>
                  </a:txBody>
                  <a:tcPr anchor="ctr"/>
                </a:tc>
                <a:tc>
                  <a:txBody>
                    <a:bodyPr/>
                    <a:lstStyle/>
                    <a:p>
                      <a:pPr algn="ctr"/>
                      <a:r>
                        <a:rPr lang="fr-FR" sz="1400" dirty="0" err="1"/>
                        <a:t>OpenWeatherMap</a:t>
                      </a:r>
                      <a:endParaRPr lang="fr-FR" sz="1400" dirty="0"/>
                    </a:p>
                  </a:txBody>
                  <a:tcPr anchor="ctr">
                    <a:solidFill>
                      <a:schemeClr val="accent1"/>
                    </a:solidFill>
                  </a:tcPr>
                </a:tc>
                <a:tc>
                  <a:txBody>
                    <a:bodyPr/>
                    <a:lstStyle/>
                    <a:p>
                      <a:pPr algn="ctr"/>
                      <a:r>
                        <a:rPr lang="fr-FR" sz="1400" dirty="0" err="1"/>
                        <a:t>MeteoConcept</a:t>
                      </a:r>
                      <a:endParaRPr lang="en-US" sz="1400" dirty="0"/>
                    </a:p>
                  </a:txBody>
                  <a:tcPr anchor="ctr"/>
                </a:tc>
                <a:extLst>
                  <a:ext uri="{0D108BD9-81ED-4DB2-BD59-A6C34878D82A}">
                    <a16:rowId xmlns:a16="http://schemas.microsoft.com/office/drawing/2014/main" val="1010668616"/>
                  </a:ext>
                </a:extLst>
              </a:tr>
              <a:tr h="944389">
                <a:tc>
                  <a:txBody>
                    <a:bodyPr/>
                    <a:lstStyle/>
                    <a:p>
                      <a:pPr algn="ctr"/>
                      <a:r>
                        <a:rPr lang="fr-FR" sz="1400" dirty="0"/>
                        <a:t>Nombre d’appels serveur autorisé</a:t>
                      </a:r>
                      <a:endParaRPr lang="en-US" sz="1400" dirty="0"/>
                    </a:p>
                  </a:txBody>
                  <a:tcPr anchor="ctr">
                    <a:solidFill>
                      <a:schemeClr val="bg1">
                        <a:lumMod val="85000"/>
                      </a:schemeClr>
                    </a:solidFill>
                  </a:tcPr>
                </a:tc>
                <a:tc>
                  <a:txBody>
                    <a:bodyPr/>
                    <a:lstStyle/>
                    <a:p>
                      <a:pPr algn="ctr"/>
                      <a:r>
                        <a:rPr lang="fr-FR" sz="1400" dirty="0"/>
                        <a:t>5000 appels/jr</a:t>
                      </a:r>
                      <a:endParaRPr lang="en-US" sz="1400" dirty="0"/>
                    </a:p>
                  </a:txBody>
                  <a:tcPr anchor="ctr">
                    <a:solidFill>
                      <a:schemeClr val="bg1">
                        <a:lumMod val="85000"/>
                      </a:schemeClr>
                    </a:solidFill>
                  </a:tcPr>
                </a:tc>
                <a:tc>
                  <a:txBody>
                    <a:bodyPr/>
                    <a:lstStyle/>
                    <a:p>
                      <a:pPr algn="ctr"/>
                      <a:r>
                        <a:rPr lang="fr-FR" sz="1400" dirty="0"/>
                        <a:t>1000 appels/14jr</a:t>
                      </a:r>
                    </a:p>
                  </a:txBody>
                  <a:tcPr anchor="ctr">
                    <a:solidFill>
                      <a:schemeClr val="bg1">
                        <a:lumMod val="85000"/>
                      </a:schemeClr>
                    </a:solidFill>
                  </a:tcPr>
                </a:tc>
                <a:tc>
                  <a:txBody>
                    <a:bodyPr/>
                    <a:lstStyle/>
                    <a:p>
                      <a:pPr algn="ctr"/>
                      <a:r>
                        <a:rPr lang="fr-FR" sz="1400" dirty="0"/>
                        <a:t>50 appels/jr</a:t>
                      </a:r>
                      <a:endParaRPr lang="en-US" sz="1400" dirty="0"/>
                    </a:p>
                  </a:txBody>
                  <a:tcPr anchor="ctr">
                    <a:solidFill>
                      <a:schemeClr val="bg1">
                        <a:lumMod val="85000"/>
                      </a:schemeClr>
                    </a:solidFill>
                  </a:tcPr>
                </a:tc>
                <a:tc>
                  <a:txBody>
                    <a:bodyPr/>
                    <a:lstStyle/>
                    <a:p>
                      <a:pPr algn="ctr"/>
                      <a:r>
                        <a:rPr lang="fr-FR" sz="1400" dirty="0"/>
                        <a:t>1000 appels/jr</a:t>
                      </a:r>
                    </a:p>
                  </a:txBody>
                  <a:tcPr anchor="ctr">
                    <a:solidFill>
                      <a:schemeClr val="bg1">
                        <a:lumMod val="85000"/>
                      </a:schemeClr>
                    </a:solidFill>
                  </a:tcPr>
                </a:tc>
                <a:tc>
                  <a:txBody>
                    <a:bodyPr/>
                    <a:lstStyle/>
                    <a:p>
                      <a:pPr algn="ctr"/>
                      <a:r>
                        <a:rPr lang="fr-FR" sz="1400" dirty="0"/>
                        <a:t>500 appels/jr</a:t>
                      </a:r>
                      <a:endParaRPr lang="en-US" sz="1400" dirty="0"/>
                    </a:p>
                  </a:txBody>
                  <a:tcPr anchor="ctr">
                    <a:solidFill>
                      <a:schemeClr val="bg1">
                        <a:lumMod val="85000"/>
                      </a:schemeClr>
                    </a:solidFill>
                  </a:tcPr>
                </a:tc>
                <a:extLst>
                  <a:ext uri="{0D108BD9-81ED-4DB2-BD59-A6C34878D82A}">
                    <a16:rowId xmlns:a16="http://schemas.microsoft.com/office/drawing/2014/main" val="3091589803"/>
                  </a:ext>
                </a:extLst>
              </a:tr>
              <a:tr h="728528">
                <a:tc>
                  <a:txBody>
                    <a:bodyPr/>
                    <a:lstStyle/>
                    <a:p>
                      <a:pPr algn="ctr"/>
                      <a:r>
                        <a:rPr lang="fr-FR" sz="1400" dirty="0"/>
                        <a:t> Gratuité du</a:t>
                      </a:r>
                    </a:p>
                    <a:p>
                      <a:pPr algn="ctr"/>
                      <a:r>
                        <a:rPr lang="fr-FR" sz="1400" dirty="0"/>
                        <a:t>service</a:t>
                      </a:r>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tc>
                  <a:txBody>
                    <a:bodyPr/>
                    <a:lstStyle/>
                    <a:p>
                      <a:pPr algn="ctr"/>
                      <a:r>
                        <a:rPr lang="fr-FR" sz="1400" dirty="0"/>
                        <a:t>Payant </a:t>
                      </a:r>
                    </a:p>
                    <a:p>
                      <a:pPr algn="ctr"/>
                      <a:r>
                        <a:rPr lang="fr-FR" sz="1400" dirty="0"/>
                        <a:t>(essai 14jr)</a:t>
                      </a:r>
                      <a:endParaRPr lang="en-US" sz="1400" dirty="0"/>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extLst>
                  <a:ext uri="{0D108BD9-81ED-4DB2-BD59-A6C34878D82A}">
                    <a16:rowId xmlns:a16="http://schemas.microsoft.com/office/drawing/2014/main" val="3227354043"/>
                  </a:ext>
                </a:extLst>
              </a:tr>
              <a:tr h="1376109">
                <a:tc>
                  <a:txBody>
                    <a:bodyPr/>
                    <a:lstStyle/>
                    <a:p>
                      <a:pPr algn="ctr"/>
                      <a:r>
                        <a:rPr lang="fr-FR" sz="1400" dirty="0"/>
                        <a:t>Type de recherche</a:t>
                      </a:r>
                    </a:p>
                    <a:p>
                      <a:pPr algn="ctr"/>
                      <a:r>
                        <a:rPr lang="fr-FR" sz="1400" dirty="0"/>
                        <a:t>par ville</a:t>
                      </a:r>
                      <a:endParaRPr lang="en-US" sz="1400" dirty="0"/>
                    </a:p>
                  </a:txBody>
                  <a:tcPr anchor="ctr">
                    <a:solidFill>
                      <a:schemeClr val="bg1">
                        <a:lumMod val="85000"/>
                      </a:schemeClr>
                    </a:solidFill>
                  </a:tcPr>
                </a:tc>
                <a:tc>
                  <a:txBody>
                    <a:bodyPr/>
                    <a:lstStyle/>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Ville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Code postal</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Coordonnées géographiques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algn="ctr"/>
                      <a:r>
                        <a:rPr lang="fr-FR" sz="1400" dirty="0"/>
                        <a:t>Ville</a:t>
                      </a:r>
                    </a:p>
                    <a:p>
                      <a:pPr algn="ctr"/>
                      <a:r>
                        <a:rPr lang="fr-FR" sz="1400" dirty="0"/>
                        <a:t>Code postal</a:t>
                      </a:r>
                    </a:p>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algn="ctr"/>
                      <a:r>
                        <a:rPr lang="fr-FR" sz="1400" dirty="0"/>
                        <a:t>Ville</a:t>
                      </a:r>
                      <a:endParaRPr lang="en-US" sz="1400" dirty="0"/>
                    </a:p>
                  </a:txBody>
                  <a:tcPr anchor="ctr">
                    <a:solidFill>
                      <a:schemeClr val="bg1">
                        <a:lumMod val="85000"/>
                      </a:schemeClr>
                    </a:solidFill>
                  </a:tcPr>
                </a:tc>
                <a:extLst>
                  <a:ext uri="{0D108BD9-81ED-4DB2-BD59-A6C34878D82A}">
                    <a16:rowId xmlns:a16="http://schemas.microsoft.com/office/drawing/2014/main" val="3530081094"/>
                  </a:ext>
                </a:extLst>
              </a:tr>
              <a:tr h="1160249">
                <a:tc>
                  <a:txBody>
                    <a:bodyPr/>
                    <a:lstStyle/>
                    <a:p>
                      <a:pPr algn="ctr"/>
                      <a:r>
                        <a:rPr lang="fr-FR" sz="1400" dirty="0"/>
                        <a:t>Données :</a:t>
                      </a:r>
                    </a:p>
                    <a:p>
                      <a:pPr algn="ctr"/>
                      <a:r>
                        <a:rPr lang="fr-FR" sz="1400" dirty="0"/>
                        <a:t>Température</a:t>
                      </a:r>
                    </a:p>
                    <a:p>
                      <a:pPr algn="ctr"/>
                      <a:r>
                        <a:rPr lang="fr-FR" sz="1400" dirty="0"/>
                        <a:t>pression </a:t>
                      </a:r>
                    </a:p>
                    <a:p>
                      <a:pPr algn="ctr"/>
                      <a:r>
                        <a:rPr lang="fr-FR" sz="1400" dirty="0"/>
                        <a:t>humidité</a:t>
                      </a:r>
                    </a:p>
                    <a:p>
                      <a:pPr algn="ctr"/>
                      <a:r>
                        <a:rPr lang="fr-FR" sz="1400" dirty="0"/>
                        <a:t>icône</a:t>
                      </a:r>
                      <a:endParaRPr lang="en-US" sz="1400" dirty="0"/>
                    </a:p>
                  </a:txBody>
                  <a:tcPr anchor="ctr">
                    <a:solidFill>
                      <a:schemeClr val="bg1">
                        <a:lumMod val="95000"/>
                      </a:schemeClr>
                    </a:solidFill>
                  </a:tcPr>
                </a:tc>
                <a:tc>
                  <a:txBody>
                    <a:bodyPr/>
                    <a:lstStyle/>
                    <a:p>
                      <a:pPr algn="ctr"/>
                      <a:r>
                        <a:rPr lang="fr-FR" sz="1400" dirty="0"/>
                        <a:t>Pas d’icone</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extLst>
                  <a:ext uri="{0D108BD9-81ED-4DB2-BD59-A6C34878D82A}">
                    <a16:rowId xmlns:a16="http://schemas.microsoft.com/office/drawing/2014/main" val="4129156486"/>
                  </a:ext>
                </a:extLst>
              </a:tr>
              <a:tr h="512668">
                <a:tc>
                  <a:txBody>
                    <a:bodyPr/>
                    <a:lstStyle/>
                    <a:p>
                      <a:pPr algn="ctr"/>
                      <a:r>
                        <a:rPr lang="fr-FR" sz="1400" dirty="0"/>
                        <a:t>Prévisionnel </a:t>
                      </a:r>
                    </a:p>
                    <a:p>
                      <a:pPr algn="ctr"/>
                      <a:r>
                        <a:rPr lang="fr-FR" sz="1400" dirty="0"/>
                        <a:t>5 jours</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extLst>
                  <a:ext uri="{0D108BD9-81ED-4DB2-BD59-A6C34878D82A}">
                    <a16:rowId xmlns:a16="http://schemas.microsoft.com/office/drawing/2014/main" val="4217557654"/>
                  </a:ext>
                </a:extLst>
              </a:tr>
            </a:tbl>
          </a:graphicData>
        </a:graphic>
      </p:graphicFrame>
      <p:sp>
        <p:nvSpPr>
          <p:cNvPr id="4" name="ZoneTexte 3">
            <a:extLst>
              <a:ext uri="{FF2B5EF4-FFF2-40B4-BE49-F238E27FC236}">
                <a16:creationId xmlns:a16="http://schemas.microsoft.com/office/drawing/2014/main" id="{07A48BC1-9E5F-4443-8916-2319DE665E7F}"/>
              </a:ext>
            </a:extLst>
          </p:cNvPr>
          <p:cNvSpPr txBox="1"/>
          <p:nvPr/>
        </p:nvSpPr>
        <p:spPr>
          <a:xfrm>
            <a:off x="600722" y="270408"/>
            <a:ext cx="10244831" cy="523220"/>
          </a:xfrm>
          <a:prstGeom prst="rect">
            <a:avLst/>
          </a:prstGeom>
          <a:noFill/>
        </p:spPr>
        <p:txBody>
          <a:bodyPr wrap="square" rtlCol="0">
            <a:spAutoFit/>
          </a:bodyPr>
          <a:lstStyle/>
          <a:p>
            <a:r>
              <a:rPr lang="fr-FR" dirty="0"/>
              <a:t>			             </a:t>
            </a:r>
            <a:r>
              <a:rPr lang="fr-FR" sz="2800" cap="all" dirty="0">
                <a:latin typeface="+mj-lt"/>
              </a:rPr>
              <a:t>Comparaison</a:t>
            </a:r>
            <a:r>
              <a:rPr lang="fr-FR" sz="2800" dirty="0">
                <a:latin typeface="+mj-lt"/>
              </a:rPr>
              <a:t> </a:t>
            </a:r>
            <a:r>
              <a:rPr lang="fr-FR" sz="2800" cap="all" dirty="0">
                <a:latin typeface="+mj-lt"/>
              </a:rPr>
              <a:t>des apis web trouvées</a:t>
            </a:r>
            <a:endParaRPr lang="en-US" sz="2800" cap="all" dirty="0">
              <a:latin typeface="+mj-lt"/>
            </a:endParaRPr>
          </a:p>
        </p:txBody>
      </p:sp>
      <p:sp>
        <p:nvSpPr>
          <p:cNvPr id="6" name="Rectangle 5">
            <a:extLst>
              <a:ext uri="{FF2B5EF4-FFF2-40B4-BE49-F238E27FC236}">
                <a16:creationId xmlns:a16="http://schemas.microsoft.com/office/drawing/2014/main" id="{119764AC-AEA0-4F3D-8C6F-3657281F1030}"/>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5" name="Espace réservé du numéro de diapositive 4">
            <a:extLst>
              <a:ext uri="{FF2B5EF4-FFF2-40B4-BE49-F238E27FC236}">
                <a16:creationId xmlns:a16="http://schemas.microsoft.com/office/drawing/2014/main" id="{E6B894EC-2BD7-4188-A72B-6223AFEA22D2}"/>
              </a:ext>
            </a:extLst>
          </p:cNvPr>
          <p:cNvSpPr>
            <a:spLocks noGrp="1"/>
          </p:cNvSpPr>
          <p:nvPr>
            <p:ph type="sldNum" sz="quarter" idx="12"/>
          </p:nvPr>
        </p:nvSpPr>
        <p:spPr/>
        <p:txBody>
          <a:bodyPr/>
          <a:lstStyle/>
          <a:p>
            <a:pPr rtl="0"/>
            <a:fld id="{34B7E4EF-A1BD-40F4-AB7B-04F084DD991D}" type="slidenum">
              <a:rPr lang="en-US" smtClean="0"/>
              <a:t>13</a:t>
            </a:fld>
            <a:endParaRPr lang="en-US"/>
          </a:p>
        </p:txBody>
      </p:sp>
    </p:spTree>
    <p:extLst>
      <p:ext uri="{BB962C8B-B14F-4D97-AF65-F5344CB8AC3E}">
        <p14:creationId xmlns:p14="http://schemas.microsoft.com/office/powerpoint/2010/main" val="2842999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E7A42634-4AB7-4EC1-A0F3-F834C6251628}"/>
              </a:ext>
            </a:extLst>
          </p:cNvPr>
          <p:cNvGraphicFramePr>
            <a:graphicFrameLocks noGrp="1"/>
          </p:cNvGraphicFramePr>
          <p:nvPr>
            <p:extLst>
              <p:ext uri="{D42A27DB-BD31-4B8C-83A1-F6EECF244321}">
                <p14:modId xmlns:p14="http://schemas.microsoft.com/office/powerpoint/2010/main" val="2272303598"/>
              </p:ext>
            </p:extLst>
          </p:nvPr>
        </p:nvGraphicFramePr>
        <p:xfrm>
          <a:off x="1028812" y="1081611"/>
          <a:ext cx="10336378" cy="5294068"/>
        </p:xfrm>
        <a:graphic>
          <a:graphicData uri="http://schemas.openxmlformats.org/drawingml/2006/table">
            <a:tbl>
              <a:tblPr firstRow="1" bandRow="1">
                <a:tableStyleId>{5C22544A-7EE6-4342-B048-85BDC9FD1C3A}</a:tableStyleId>
              </a:tblPr>
              <a:tblGrid>
                <a:gridCol w="1631289">
                  <a:extLst>
                    <a:ext uri="{9D8B030D-6E8A-4147-A177-3AD203B41FA5}">
                      <a16:colId xmlns:a16="http://schemas.microsoft.com/office/drawing/2014/main" val="2833450209"/>
                    </a:ext>
                  </a:extLst>
                </a:gridCol>
                <a:gridCol w="1660551">
                  <a:extLst>
                    <a:ext uri="{9D8B030D-6E8A-4147-A177-3AD203B41FA5}">
                      <a16:colId xmlns:a16="http://schemas.microsoft.com/office/drawing/2014/main" val="2155564734"/>
                    </a:ext>
                  </a:extLst>
                </a:gridCol>
                <a:gridCol w="1700997">
                  <a:extLst>
                    <a:ext uri="{9D8B030D-6E8A-4147-A177-3AD203B41FA5}">
                      <a16:colId xmlns:a16="http://schemas.microsoft.com/office/drawing/2014/main" val="1070110226"/>
                    </a:ext>
                  </a:extLst>
                </a:gridCol>
                <a:gridCol w="1595677">
                  <a:extLst>
                    <a:ext uri="{9D8B030D-6E8A-4147-A177-3AD203B41FA5}">
                      <a16:colId xmlns:a16="http://schemas.microsoft.com/office/drawing/2014/main" val="1983054916"/>
                    </a:ext>
                  </a:extLst>
                </a:gridCol>
                <a:gridCol w="1972094">
                  <a:extLst>
                    <a:ext uri="{9D8B030D-6E8A-4147-A177-3AD203B41FA5}">
                      <a16:colId xmlns:a16="http://schemas.microsoft.com/office/drawing/2014/main" val="2491461219"/>
                    </a:ext>
                  </a:extLst>
                </a:gridCol>
                <a:gridCol w="1775770">
                  <a:extLst>
                    <a:ext uri="{9D8B030D-6E8A-4147-A177-3AD203B41FA5}">
                      <a16:colId xmlns:a16="http://schemas.microsoft.com/office/drawing/2014/main" val="195823074"/>
                    </a:ext>
                  </a:extLst>
                </a:gridCol>
              </a:tblGrid>
              <a:tr h="566633">
                <a:tc>
                  <a:txBody>
                    <a:bodyPr/>
                    <a:lstStyle/>
                    <a:p>
                      <a:pPr algn="ctr"/>
                      <a:r>
                        <a:rPr lang="fr-FR" sz="1400" dirty="0"/>
                        <a:t>API’S:</a:t>
                      </a:r>
                      <a:endParaRPr lang="en-US" sz="1400" dirty="0"/>
                    </a:p>
                  </a:txBody>
                  <a:tcPr anchor="ctr"/>
                </a:tc>
                <a:tc>
                  <a:txBody>
                    <a:bodyPr/>
                    <a:lstStyle/>
                    <a:p>
                      <a:pPr algn="ctr"/>
                      <a:r>
                        <a:rPr lang="fr-FR" sz="1400" dirty="0" err="1"/>
                        <a:t>Infoclimat</a:t>
                      </a:r>
                      <a:endParaRPr lang="en-US" sz="1400" dirty="0"/>
                    </a:p>
                  </a:txBody>
                  <a:tcPr anchor="ctr"/>
                </a:tc>
                <a:tc>
                  <a:txBody>
                    <a:bodyPr/>
                    <a:lstStyle/>
                    <a:p>
                      <a:pPr algn="ctr"/>
                      <a:r>
                        <a:rPr lang="fr-FR" sz="1400" dirty="0" err="1"/>
                        <a:t>MeteoMatics</a:t>
                      </a:r>
                      <a:endParaRPr lang="en-US" sz="1400" dirty="0"/>
                    </a:p>
                  </a:txBody>
                  <a:tcPr anchor="ctr"/>
                </a:tc>
                <a:tc>
                  <a:txBody>
                    <a:bodyPr/>
                    <a:lstStyle/>
                    <a:p>
                      <a:pPr algn="ctr"/>
                      <a:r>
                        <a:rPr lang="fr-FR" sz="1400" dirty="0" err="1"/>
                        <a:t>AccuWeather</a:t>
                      </a:r>
                      <a:endParaRPr lang="en-US" sz="1400" dirty="0"/>
                    </a:p>
                  </a:txBody>
                  <a:tcPr anchor="ctr"/>
                </a:tc>
                <a:tc>
                  <a:txBody>
                    <a:bodyPr/>
                    <a:lstStyle/>
                    <a:p>
                      <a:pPr algn="ctr"/>
                      <a:r>
                        <a:rPr lang="fr-FR" sz="1400" dirty="0" err="1"/>
                        <a:t>OpenWeatherMap</a:t>
                      </a:r>
                      <a:endParaRPr lang="fr-FR" sz="1400" dirty="0"/>
                    </a:p>
                  </a:txBody>
                  <a:tcPr anchor="ctr">
                    <a:solidFill>
                      <a:schemeClr val="accent1">
                        <a:lumMod val="60000"/>
                        <a:lumOff val="40000"/>
                      </a:schemeClr>
                    </a:solidFill>
                  </a:tcPr>
                </a:tc>
                <a:tc>
                  <a:txBody>
                    <a:bodyPr/>
                    <a:lstStyle/>
                    <a:p>
                      <a:pPr algn="ctr"/>
                      <a:r>
                        <a:rPr lang="fr-FR" sz="1400" dirty="0" err="1"/>
                        <a:t>MeteoConcept</a:t>
                      </a:r>
                      <a:endParaRPr lang="en-US" sz="1400" dirty="0"/>
                    </a:p>
                  </a:txBody>
                  <a:tcPr anchor="ctr"/>
                </a:tc>
                <a:extLst>
                  <a:ext uri="{0D108BD9-81ED-4DB2-BD59-A6C34878D82A}">
                    <a16:rowId xmlns:a16="http://schemas.microsoft.com/office/drawing/2014/main" val="1010668616"/>
                  </a:ext>
                </a:extLst>
              </a:tr>
              <a:tr h="944389">
                <a:tc>
                  <a:txBody>
                    <a:bodyPr/>
                    <a:lstStyle/>
                    <a:p>
                      <a:pPr algn="ctr"/>
                      <a:r>
                        <a:rPr lang="fr-FR" sz="1400" dirty="0"/>
                        <a:t>Nombre d’appels serveur autorisé</a:t>
                      </a:r>
                      <a:endParaRPr lang="en-US" sz="1400" dirty="0"/>
                    </a:p>
                  </a:txBody>
                  <a:tcPr anchor="ctr">
                    <a:solidFill>
                      <a:schemeClr val="bg1">
                        <a:lumMod val="85000"/>
                      </a:schemeClr>
                    </a:solidFill>
                  </a:tcPr>
                </a:tc>
                <a:tc>
                  <a:txBody>
                    <a:bodyPr/>
                    <a:lstStyle/>
                    <a:p>
                      <a:pPr algn="ctr"/>
                      <a:r>
                        <a:rPr lang="fr-FR" sz="1400" dirty="0"/>
                        <a:t>5000 appels/jr</a:t>
                      </a:r>
                      <a:endParaRPr lang="en-US" sz="1400" dirty="0"/>
                    </a:p>
                  </a:txBody>
                  <a:tcPr anchor="ctr">
                    <a:solidFill>
                      <a:schemeClr val="bg1">
                        <a:lumMod val="85000"/>
                      </a:schemeClr>
                    </a:solidFill>
                  </a:tcPr>
                </a:tc>
                <a:tc>
                  <a:txBody>
                    <a:bodyPr/>
                    <a:lstStyle/>
                    <a:p>
                      <a:pPr algn="ctr"/>
                      <a:r>
                        <a:rPr lang="fr-FR" sz="1400" dirty="0"/>
                        <a:t>1000 appels/14jr</a:t>
                      </a:r>
                    </a:p>
                  </a:txBody>
                  <a:tcPr anchor="ctr">
                    <a:solidFill>
                      <a:schemeClr val="bg1">
                        <a:lumMod val="85000"/>
                      </a:schemeClr>
                    </a:solidFill>
                  </a:tcPr>
                </a:tc>
                <a:tc>
                  <a:txBody>
                    <a:bodyPr/>
                    <a:lstStyle/>
                    <a:p>
                      <a:pPr algn="ctr"/>
                      <a:r>
                        <a:rPr lang="fr-FR" sz="1400" dirty="0"/>
                        <a:t>50 appels/jr</a:t>
                      </a:r>
                      <a:endParaRPr lang="en-US" sz="1400" dirty="0"/>
                    </a:p>
                  </a:txBody>
                  <a:tcPr anchor="ctr">
                    <a:solidFill>
                      <a:schemeClr val="bg1">
                        <a:lumMod val="85000"/>
                      </a:schemeClr>
                    </a:solidFill>
                  </a:tcPr>
                </a:tc>
                <a:tc>
                  <a:txBody>
                    <a:bodyPr/>
                    <a:lstStyle/>
                    <a:p>
                      <a:pPr algn="ctr"/>
                      <a:r>
                        <a:rPr lang="fr-FR" sz="1400" dirty="0"/>
                        <a:t>1000 appels/jr</a:t>
                      </a:r>
                    </a:p>
                  </a:txBody>
                  <a:tcPr anchor="ctr">
                    <a:solidFill>
                      <a:schemeClr val="accent1">
                        <a:lumMod val="60000"/>
                        <a:lumOff val="40000"/>
                      </a:schemeClr>
                    </a:solidFill>
                  </a:tcPr>
                </a:tc>
                <a:tc>
                  <a:txBody>
                    <a:bodyPr/>
                    <a:lstStyle/>
                    <a:p>
                      <a:pPr algn="ctr"/>
                      <a:r>
                        <a:rPr lang="fr-FR" sz="1400" dirty="0"/>
                        <a:t>500 appels/jr</a:t>
                      </a:r>
                      <a:endParaRPr lang="en-US" sz="1400" dirty="0"/>
                    </a:p>
                  </a:txBody>
                  <a:tcPr anchor="ctr">
                    <a:solidFill>
                      <a:schemeClr val="bg1">
                        <a:lumMod val="85000"/>
                      </a:schemeClr>
                    </a:solidFill>
                  </a:tcPr>
                </a:tc>
                <a:extLst>
                  <a:ext uri="{0D108BD9-81ED-4DB2-BD59-A6C34878D82A}">
                    <a16:rowId xmlns:a16="http://schemas.microsoft.com/office/drawing/2014/main" val="3091589803"/>
                  </a:ext>
                </a:extLst>
              </a:tr>
              <a:tr h="728528">
                <a:tc>
                  <a:txBody>
                    <a:bodyPr/>
                    <a:lstStyle/>
                    <a:p>
                      <a:pPr algn="ctr"/>
                      <a:r>
                        <a:rPr lang="fr-FR" sz="1400" dirty="0"/>
                        <a:t> Gratuité du</a:t>
                      </a:r>
                    </a:p>
                    <a:p>
                      <a:pPr algn="ctr"/>
                      <a:r>
                        <a:rPr lang="fr-FR" sz="1400" dirty="0"/>
                        <a:t>service</a:t>
                      </a:r>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tc>
                  <a:txBody>
                    <a:bodyPr/>
                    <a:lstStyle/>
                    <a:p>
                      <a:pPr algn="ctr"/>
                      <a:r>
                        <a:rPr lang="fr-FR" sz="1400" dirty="0"/>
                        <a:t>Payant </a:t>
                      </a:r>
                    </a:p>
                    <a:p>
                      <a:pPr algn="ctr"/>
                      <a:r>
                        <a:rPr lang="fr-FR" sz="1400" dirty="0"/>
                        <a:t>(essai 14jr)</a:t>
                      </a:r>
                      <a:endParaRPr lang="en-US" sz="1400" dirty="0"/>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bg1">
                        <a:lumMod val="95000"/>
                      </a:schemeClr>
                    </a:solidFill>
                  </a:tcPr>
                </a:tc>
                <a:tc>
                  <a:txBody>
                    <a:bodyPr/>
                    <a:lstStyle/>
                    <a:p>
                      <a:pPr algn="ctr"/>
                      <a:r>
                        <a:rPr lang="fr-FR" sz="1400" dirty="0"/>
                        <a:t>Gratuit</a:t>
                      </a:r>
                      <a:endParaRPr lang="en-US" sz="1400" dirty="0"/>
                    </a:p>
                  </a:txBody>
                  <a:tcPr anchor="ctr">
                    <a:solidFill>
                      <a:schemeClr val="accent1">
                        <a:lumMod val="60000"/>
                        <a:lumOff val="40000"/>
                      </a:schemeClr>
                    </a:solidFill>
                  </a:tcPr>
                </a:tc>
                <a:tc>
                  <a:txBody>
                    <a:bodyPr/>
                    <a:lstStyle/>
                    <a:p>
                      <a:pPr algn="ctr"/>
                      <a:r>
                        <a:rPr lang="fr-FR" sz="1400" dirty="0"/>
                        <a:t>Gratuit</a:t>
                      </a:r>
                      <a:endParaRPr lang="en-US" sz="1400" dirty="0"/>
                    </a:p>
                  </a:txBody>
                  <a:tcPr anchor="ctr">
                    <a:solidFill>
                      <a:schemeClr val="bg1">
                        <a:lumMod val="95000"/>
                      </a:schemeClr>
                    </a:solidFill>
                  </a:tcPr>
                </a:tc>
                <a:extLst>
                  <a:ext uri="{0D108BD9-81ED-4DB2-BD59-A6C34878D82A}">
                    <a16:rowId xmlns:a16="http://schemas.microsoft.com/office/drawing/2014/main" val="3227354043"/>
                  </a:ext>
                </a:extLst>
              </a:tr>
              <a:tr h="1376109">
                <a:tc>
                  <a:txBody>
                    <a:bodyPr/>
                    <a:lstStyle/>
                    <a:p>
                      <a:pPr algn="ctr"/>
                      <a:r>
                        <a:rPr lang="fr-FR" sz="1400" dirty="0"/>
                        <a:t>Type de recherche</a:t>
                      </a:r>
                    </a:p>
                    <a:p>
                      <a:pPr algn="ctr"/>
                      <a:r>
                        <a:rPr lang="fr-FR" sz="1400" dirty="0"/>
                        <a:t>par ville</a:t>
                      </a:r>
                      <a:endParaRPr lang="en-US" sz="1400" dirty="0"/>
                    </a:p>
                  </a:txBody>
                  <a:tcPr anchor="ctr">
                    <a:solidFill>
                      <a:schemeClr val="bg1">
                        <a:lumMod val="85000"/>
                      </a:schemeClr>
                    </a:solidFill>
                  </a:tcPr>
                </a:tc>
                <a:tc>
                  <a:txBody>
                    <a:bodyPr/>
                    <a:lstStyle/>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Ville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Code postal</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Coordonnées géographiques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a:t>
                      </a:r>
                      <a:r>
                        <a:rPr lang="fr-FR" sz="1400" dirty="0" err="1"/>
                        <a:t>lat</a:t>
                      </a:r>
                      <a:r>
                        <a:rPr lang="fr-FR" sz="1400" dirty="0"/>
                        <a:t>-long)</a:t>
                      </a:r>
                      <a:endParaRPr lang="en-US" sz="1400" dirty="0"/>
                    </a:p>
                  </a:txBody>
                  <a:tcPr anchor="ctr">
                    <a:solidFill>
                      <a:schemeClr val="bg1">
                        <a:lumMod val="85000"/>
                      </a:schemeClr>
                    </a:solidFill>
                  </a:tcPr>
                </a:tc>
                <a:tc>
                  <a:txBody>
                    <a:bodyPr/>
                    <a:lstStyle/>
                    <a:p>
                      <a:pPr algn="ctr"/>
                      <a:r>
                        <a:rPr lang="fr-FR" sz="1400" dirty="0"/>
                        <a:t>Ville</a:t>
                      </a:r>
                    </a:p>
                    <a:p>
                      <a:pPr algn="ctr"/>
                      <a:r>
                        <a:rPr lang="fr-FR" sz="1400" dirty="0"/>
                        <a:t>Code postal</a:t>
                      </a:r>
                    </a:p>
                    <a:p>
                      <a:pPr algn="ctr"/>
                      <a:r>
                        <a:rPr lang="fr-FR" sz="1400" dirty="0"/>
                        <a:t>Coordonnées géographiques</a:t>
                      </a:r>
                    </a:p>
                    <a:p>
                      <a:pPr algn="ctr"/>
                      <a:r>
                        <a:rPr lang="fr-FR" sz="1400" dirty="0"/>
                        <a:t>(</a:t>
                      </a:r>
                      <a:r>
                        <a:rPr lang="fr-FR" sz="1400" dirty="0" err="1"/>
                        <a:t>lat</a:t>
                      </a:r>
                      <a:r>
                        <a:rPr lang="fr-FR" sz="1400" dirty="0"/>
                        <a:t>-long)</a:t>
                      </a:r>
                      <a:endParaRPr lang="en-US" sz="1400" dirty="0"/>
                    </a:p>
                  </a:txBody>
                  <a:tcPr anchor="ctr">
                    <a:solidFill>
                      <a:schemeClr val="accent1">
                        <a:lumMod val="60000"/>
                        <a:lumOff val="40000"/>
                      </a:schemeClr>
                    </a:solidFill>
                  </a:tcPr>
                </a:tc>
                <a:tc>
                  <a:txBody>
                    <a:bodyPr/>
                    <a:lstStyle/>
                    <a:p>
                      <a:pPr algn="ctr"/>
                      <a:r>
                        <a:rPr lang="fr-FR" sz="1400" dirty="0"/>
                        <a:t>Ville</a:t>
                      </a:r>
                      <a:endParaRPr lang="en-US" sz="1400" dirty="0"/>
                    </a:p>
                  </a:txBody>
                  <a:tcPr anchor="ctr">
                    <a:solidFill>
                      <a:schemeClr val="bg1">
                        <a:lumMod val="85000"/>
                      </a:schemeClr>
                    </a:solidFill>
                  </a:tcPr>
                </a:tc>
                <a:extLst>
                  <a:ext uri="{0D108BD9-81ED-4DB2-BD59-A6C34878D82A}">
                    <a16:rowId xmlns:a16="http://schemas.microsoft.com/office/drawing/2014/main" val="3530081094"/>
                  </a:ext>
                </a:extLst>
              </a:tr>
              <a:tr h="1160249">
                <a:tc>
                  <a:txBody>
                    <a:bodyPr/>
                    <a:lstStyle/>
                    <a:p>
                      <a:pPr algn="ctr"/>
                      <a:r>
                        <a:rPr lang="fr-FR" sz="1400" dirty="0"/>
                        <a:t>Données :</a:t>
                      </a:r>
                    </a:p>
                    <a:p>
                      <a:pPr algn="ctr"/>
                      <a:r>
                        <a:rPr lang="fr-FR" sz="1400" dirty="0"/>
                        <a:t>Température</a:t>
                      </a:r>
                    </a:p>
                    <a:p>
                      <a:pPr algn="ctr"/>
                      <a:r>
                        <a:rPr lang="fr-FR" sz="1400" dirty="0"/>
                        <a:t>pression </a:t>
                      </a:r>
                    </a:p>
                    <a:p>
                      <a:pPr algn="ctr"/>
                      <a:r>
                        <a:rPr lang="fr-FR" sz="1400" dirty="0"/>
                        <a:t>humidité</a:t>
                      </a:r>
                    </a:p>
                    <a:p>
                      <a:pPr algn="ctr"/>
                      <a:r>
                        <a:rPr lang="fr-FR" sz="1400" dirty="0"/>
                        <a:t>icône</a:t>
                      </a:r>
                      <a:endParaRPr lang="en-US" sz="1400" dirty="0"/>
                    </a:p>
                  </a:txBody>
                  <a:tcPr anchor="ctr">
                    <a:solidFill>
                      <a:schemeClr val="bg1">
                        <a:lumMod val="95000"/>
                      </a:schemeClr>
                    </a:solidFill>
                  </a:tcPr>
                </a:tc>
                <a:tc>
                  <a:txBody>
                    <a:bodyPr/>
                    <a:lstStyle/>
                    <a:p>
                      <a:pPr algn="ctr"/>
                      <a:r>
                        <a:rPr lang="fr-FR" sz="1400" dirty="0"/>
                        <a:t>Pas d’icone</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bg1">
                        <a:lumMod val="95000"/>
                      </a:schemeClr>
                    </a:solidFill>
                  </a:tcPr>
                </a:tc>
                <a:tc>
                  <a:txBody>
                    <a:bodyPr/>
                    <a:lstStyle/>
                    <a:p>
                      <a:pPr algn="ctr"/>
                      <a:r>
                        <a:rPr lang="fr-FR" sz="1400" dirty="0"/>
                        <a:t>Oui</a:t>
                      </a:r>
                      <a:endParaRPr lang="en-US" sz="1400" dirty="0"/>
                    </a:p>
                  </a:txBody>
                  <a:tcPr anchor="ctr">
                    <a:solidFill>
                      <a:schemeClr val="accent1">
                        <a:lumMod val="60000"/>
                        <a:lumOff val="40000"/>
                      </a:schemeClr>
                    </a:solidFill>
                  </a:tcPr>
                </a:tc>
                <a:tc>
                  <a:txBody>
                    <a:bodyPr/>
                    <a:lstStyle/>
                    <a:p>
                      <a:pPr algn="ctr"/>
                      <a:r>
                        <a:rPr lang="fr-FR" sz="1400" dirty="0"/>
                        <a:t>Oui</a:t>
                      </a:r>
                      <a:endParaRPr lang="en-US" sz="1400" dirty="0"/>
                    </a:p>
                  </a:txBody>
                  <a:tcPr anchor="ctr">
                    <a:solidFill>
                      <a:schemeClr val="bg1">
                        <a:lumMod val="95000"/>
                      </a:schemeClr>
                    </a:solidFill>
                  </a:tcPr>
                </a:tc>
                <a:extLst>
                  <a:ext uri="{0D108BD9-81ED-4DB2-BD59-A6C34878D82A}">
                    <a16:rowId xmlns:a16="http://schemas.microsoft.com/office/drawing/2014/main" val="4129156486"/>
                  </a:ext>
                </a:extLst>
              </a:tr>
              <a:tr h="512668">
                <a:tc>
                  <a:txBody>
                    <a:bodyPr/>
                    <a:lstStyle/>
                    <a:p>
                      <a:pPr algn="ctr"/>
                      <a:r>
                        <a:rPr lang="fr-FR" sz="1400" dirty="0"/>
                        <a:t>Prévisionnel </a:t>
                      </a:r>
                    </a:p>
                    <a:p>
                      <a:pPr algn="ctr"/>
                      <a:r>
                        <a:rPr lang="fr-FR" sz="1400" dirty="0"/>
                        <a:t>5 jours</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bg1">
                        <a:lumMod val="85000"/>
                      </a:schemeClr>
                    </a:solidFill>
                  </a:tcPr>
                </a:tc>
                <a:tc>
                  <a:txBody>
                    <a:bodyPr/>
                    <a:lstStyle/>
                    <a:p>
                      <a:pPr algn="ctr"/>
                      <a:r>
                        <a:rPr lang="fr-FR" sz="1400" dirty="0"/>
                        <a:t>Oui</a:t>
                      </a:r>
                      <a:endParaRPr lang="en-US" sz="1400" dirty="0"/>
                    </a:p>
                  </a:txBody>
                  <a:tcPr anchor="ctr">
                    <a:solidFill>
                      <a:schemeClr val="accent1">
                        <a:lumMod val="60000"/>
                        <a:lumOff val="40000"/>
                      </a:schemeClr>
                    </a:solidFill>
                  </a:tcPr>
                </a:tc>
                <a:tc>
                  <a:txBody>
                    <a:bodyPr/>
                    <a:lstStyle/>
                    <a:p>
                      <a:pPr algn="ctr"/>
                      <a:r>
                        <a:rPr lang="fr-FR" sz="1400" dirty="0"/>
                        <a:t>Oui</a:t>
                      </a:r>
                      <a:endParaRPr lang="en-US" sz="1400" dirty="0"/>
                    </a:p>
                  </a:txBody>
                  <a:tcPr anchor="ctr">
                    <a:solidFill>
                      <a:schemeClr val="bg1">
                        <a:lumMod val="85000"/>
                      </a:schemeClr>
                    </a:solidFill>
                  </a:tcPr>
                </a:tc>
                <a:extLst>
                  <a:ext uri="{0D108BD9-81ED-4DB2-BD59-A6C34878D82A}">
                    <a16:rowId xmlns:a16="http://schemas.microsoft.com/office/drawing/2014/main" val="4217557654"/>
                  </a:ext>
                </a:extLst>
              </a:tr>
            </a:tbl>
          </a:graphicData>
        </a:graphic>
      </p:graphicFrame>
      <p:sp>
        <p:nvSpPr>
          <p:cNvPr id="4" name="ZoneTexte 3">
            <a:extLst>
              <a:ext uri="{FF2B5EF4-FFF2-40B4-BE49-F238E27FC236}">
                <a16:creationId xmlns:a16="http://schemas.microsoft.com/office/drawing/2014/main" id="{07A48BC1-9E5F-4443-8916-2319DE665E7F}"/>
              </a:ext>
            </a:extLst>
          </p:cNvPr>
          <p:cNvSpPr txBox="1"/>
          <p:nvPr/>
        </p:nvSpPr>
        <p:spPr>
          <a:xfrm>
            <a:off x="600722" y="270408"/>
            <a:ext cx="10244831" cy="523220"/>
          </a:xfrm>
          <a:prstGeom prst="rect">
            <a:avLst/>
          </a:prstGeom>
          <a:noFill/>
        </p:spPr>
        <p:txBody>
          <a:bodyPr wrap="square" rtlCol="0">
            <a:spAutoFit/>
          </a:bodyPr>
          <a:lstStyle/>
          <a:p>
            <a:r>
              <a:rPr lang="fr-FR" dirty="0"/>
              <a:t>			             </a:t>
            </a:r>
            <a:r>
              <a:rPr lang="fr-FR" sz="2800" cap="all" dirty="0">
                <a:latin typeface="+mj-lt"/>
              </a:rPr>
              <a:t>Comparaison</a:t>
            </a:r>
            <a:r>
              <a:rPr lang="fr-FR" sz="2800" dirty="0">
                <a:latin typeface="+mj-lt"/>
              </a:rPr>
              <a:t> </a:t>
            </a:r>
            <a:r>
              <a:rPr lang="fr-FR" sz="2800" cap="all" dirty="0">
                <a:latin typeface="+mj-lt"/>
              </a:rPr>
              <a:t>des apis web trouvées</a:t>
            </a:r>
            <a:endParaRPr lang="en-US" sz="2800" cap="all" dirty="0">
              <a:latin typeface="+mj-lt"/>
            </a:endParaRPr>
          </a:p>
        </p:txBody>
      </p:sp>
      <p:sp>
        <p:nvSpPr>
          <p:cNvPr id="6" name="Rectangle 5">
            <a:extLst>
              <a:ext uri="{FF2B5EF4-FFF2-40B4-BE49-F238E27FC236}">
                <a16:creationId xmlns:a16="http://schemas.microsoft.com/office/drawing/2014/main" id="{119764AC-AEA0-4F3D-8C6F-3657281F1030}"/>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5" name="Espace réservé du numéro de diapositive 4">
            <a:extLst>
              <a:ext uri="{FF2B5EF4-FFF2-40B4-BE49-F238E27FC236}">
                <a16:creationId xmlns:a16="http://schemas.microsoft.com/office/drawing/2014/main" id="{E6B894EC-2BD7-4188-A72B-6223AFEA22D2}"/>
              </a:ext>
            </a:extLst>
          </p:cNvPr>
          <p:cNvSpPr>
            <a:spLocks noGrp="1"/>
          </p:cNvSpPr>
          <p:nvPr>
            <p:ph type="sldNum" sz="quarter" idx="12"/>
          </p:nvPr>
        </p:nvSpPr>
        <p:spPr/>
        <p:txBody>
          <a:bodyPr/>
          <a:lstStyle/>
          <a:p>
            <a:pPr rtl="0"/>
            <a:fld id="{34B7E4EF-A1BD-40F4-AB7B-04F084DD991D}" type="slidenum">
              <a:rPr lang="en-US" smtClean="0"/>
              <a:t>14</a:t>
            </a:fld>
            <a:endParaRPr lang="en-US"/>
          </a:p>
        </p:txBody>
      </p:sp>
    </p:spTree>
    <p:extLst>
      <p:ext uri="{BB962C8B-B14F-4D97-AF65-F5344CB8AC3E}">
        <p14:creationId xmlns:p14="http://schemas.microsoft.com/office/powerpoint/2010/main" val="357064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54FB35-62CD-4DC9-A01D-686743CE13DF}"/>
              </a:ext>
            </a:extLst>
          </p:cNvPr>
          <p:cNvSpPr>
            <a:spLocks noGrp="1"/>
          </p:cNvSpPr>
          <p:nvPr>
            <p:ph type="title"/>
          </p:nvPr>
        </p:nvSpPr>
        <p:spPr>
          <a:xfrm>
            <a:off x="1146313" y="354310"/>
            <a:ext cx="10031896" cy="602210"/>
          </a:xfrm>
        </p:spPr>
        <p:txBody>
          <a:bodyPr>
            <a:normAutofit fontScale="90000"/>
          </a:bodyPr>
          <a:lstStyle/>
          <a:p>
            <a:pPr algn="ctr"/>
            <a:r>
              <a:rPr lang="fr-FR" dirty="0"/>
              <a:t>Choix du Serveur WEB HTTP</a:t>
            </a:r>
          </a:p>
        </p:txBody>
      </p:sp>
      <p:sp>
        <p:nvSpPr>
          <p:cNvPr id="5" name="Rectangle 4">
            <a:extLst>
              <a:ext uri="{FF2B5EF4-FFF2-40B4-BE49-F238E27FC236}">
                <a16:creationId xmlns:a16="http://schemas.microsoft.com/office/drawing/2014/main" id="{2CE5CB61-9FF0-4139-BD81-E69C0E251A99}"/>
              </a:ext>
            </a:extLst>
          </p:cNvPr>
          <p:cNvSpPr/>
          <p:nvPr/>
        </p:nvSpPr>
        <p:spPr>
          <a:xfrm>
            <a:off x="2117099" y="1757355"/>
            <a:ext cx="2201549" cy="15841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SERVEURS</a:t>
            </a:r>
            <a:br>
              <a:rPr lang="fr-FR" dirty="0"/>
            </a:br>
            <a:r>
              <a:rPr lang="fr-FR" dirty="0"/>
              <a:t>NGINX/APACHE2</a:t>
            </a:r>
          </a:p>
          <a:p>
            <a:pPr algn="ctr"/>
            <a:r>
              <a:rPr lang="fr-FR" dirty="0"/>
              <a:t>+</a:t>
            </a:r>
          </a:p>
          <a:p>
            <a:pPr algn="ctr"/>
            <a:r>
              <a:rPr lang="fr-FR" dirty="0"/>
              <a:t>APPLICATION </a:t>
            </a:r>
          </a:p>
          <a:p>
            <a:pPr algn="ctr"/>
            <a:r>
              <a:rPr lang="fr-FR" dirty="0"/>
              <a:t>CGI</a:t>
            </a:r>
          </a:p>
        </p:txBody>
      </p:sp>
      <p:sp>
        <p:nvSpPr>
          <p:cNvPr id="6" name="Rectangle 5">
            <a:extLst>
              <a:ext uri="{FF2B5EF4-FFF2-40B4-BE49-F238E27FC236}">
                <a16:creationId xmlns:a16="http://schemas.microsoft.com/office/drawing/2014/main" id="{54EBB3A6-3161-43B0-972F-6B3A8F94C3FF}"/>
              </a:ext>
            </a:extLst>
          </p:cNvPr>
          <p:cNvSpPr/>
          <p:nvPr/>
        </p:nvSpPr>
        <p:spPr>
          <a:xfrm>
            <a:off x="7357910" y="1757355"/>
            <a:ext cx="2201549" cy="15841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APPLICATION</a:t>
            </a:r>
          </a:p>
          <a:p>
            <a:pPr algn="ctr"/>
            <a:r>
              <a:rPr lang="fr-FR" dirty="0"/>
              <a:t>+</a:t>
            </a:r>
          </a:p>
          <a:p>
            <a:pPr algn="ctr"/>
            <a:r>
              <a:rPr lang="fr-FR" dirty="0" err="1"/>
              <a:t>Libuv</a:t>
            </a:r>
            <a:r>
              <a:rPr lang="fr-FR" dirty="0"/>
              <a:t> / </a:t>
            </a:r>
            <a:r>
              <a:rPr lang="fr-FR" dirty="0" err="1"/>
              <a:t>uv-cpp</a:t>
            </a:r>
            <a:r>
              <a:rPr lang="fr-FR" dirty="0"/>
              <a:t> (Librairie HTTP)</a:t>
            </a:r>
          </a:p>
        </p:txBody>
      </p:sp>
      <p:sp>
        <p:nvSpPr>
          <p:cNvPr id="7" name="Rectangle 6">
            <a:extLst>
              <a:ext uri="{FF2B5EF4-FFF2-40B4-BE49-F238E27FC236}">
                <a16:creationId xmlns:a16="http://schemas.microsoft.com/office/drawing/2014/main" id="{7026E814-FEED-4109-B3C7-AF9C0DC8C94C}"/>
              </a:ext>
            </a:extLst>
          </p:cNvPr>
          <p:cNvSpPr/>
          <p:nvPr/>
        </p:nvSpPr>
        <p:spPr>
          <a:xfrm>
            <a:off x="1318212" y="4199646"/>
            <a:ext cx="3799322" cy="15841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Trop lourd pour notre besoin</a:t>
            </a:r>
          </a:p>
          <a:p>
            <a:pPr algn="ctr"/>
            <a:br>
              <a:rPr lang="fr-FR" dirty="0"/>
            </a:br>
            <a:r>
              <a:rPr lang="fr-FR" dirty="0"/>
              <a:t>Pas besoin de sécurité vu la nature des données</a:t>
            </a:r>
          </a:p>
        </p:txBody>
      </p:sp>
      <p:sp>
        <p:nvSpPr>
          <p:cNvPr id="8" name="Rectangle 7">
            <a:extLst>
              <a:ext uri="{FF2B5EF4-FFF2-40B4-BE49-F238E27FC236}">
                <a16:creationId xmlns:a16="http://schemas.microsoft.com/office/drawing/2014/main" id="{76DB4F9A-BCA6-4F6C-A3E3-8DCB16D0F2D0}"/>
              </a:ext>
            </a:extLst>
          </p:cNvPr>
          <p:cNvSpPr/>
          <p:nvPr/>
        </p:nvSpPr>
        <p:spPr>
          <a:xfrm>
            <a:off x="6559024" y="4142375"/>
            <a:ext cx="3799322" cy="15841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Très léger </a:t>
            </a:r>
          </a:p>
          <a:p>
            <a:pPr algn="ctr"/>
            <a:endParaRPr lang="fr-FR" dirty="0"/>
          </a:p>
          <a:p>
            <a:pPr algn="ctr"/>
            <a:r>
              <a:rPr lang="fr-FR" dirty="0"/>
              <a:t>Facilement déployable</a:t>
            </a:r>
          </a:p>
        </p:txBody>
      </p:sp>
      <p:cxnSp>
        <p:nvCxnSpPr>
          <p:cNvPr id="9" name="Connecteur droit avec flèche 8">
            <a:extLst>
              <a:ext uri="{FF2B5EF4-FFF2-40B4-BE49-F238E27FC236}">
                <a16:creationId xmlns:a16="http://schemas.microsoft.com/office/drawing/2014/main" id="{0175839D-9E50-4525-83EB-7A2B557DC6F8}"/>
              </a:ext>
            </a:extLst>
          </p:cNvPr>
          <p:cNvCxnSpPr>
            <a:cxnSpLocks/>
            <a:stCxn id="5" idx="2"/>
            <a:endCxn id="7" idx="0"/>
          </p:cNvCxnSpPr>
          <p:nvPr/>
        </p:nvCxnSpPr>
        <p:spPr>
          <a:xfrm flipH="1">
            <a:off x="3217873" y="3341539"/>
            <a:ext cx="1" cy="858107"/>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3" name="Connecteur droit avec flèche 12">
            <a:extLst>
              <a:ext uri="{FF2B5EF4-FFF2-40B4-BE49-F238E27FC236}">
                <a16:creationId xmlns:a16="http://schemas.microsoft.com/office/drawing/2014/main" id="{66CF1911-E28D-4B15-896D-4FD7FB03DCFE}"/>
              </a:ext>
            </a:extLst>
          </p:cNvPr>
          <p:cNvCxnSpPr>
            <a:cxnSpLocks/>
            <a:stCxn id="6" idx="2"/>
            <a:endCxn id="8" idx="0"/>
          </p:cNvCxnSpPr>
          <p:nvPr/>
        </p:nvCxnSpPr>
        <p:spPr>
          <a:xfrm>
            <a:off x="8458685" y="3341539"/>
            <a:ext cx="0" cy="800836"/>
          </a:xfrm>
          <a:prstGeom prst="straightConnector1">
            <a:avLst/>
          </a:prstGeom>
          <a:ln w="76200">
            <a:solidFill>
              <a:srgbClr val="92D050"/>
            </a:solidFill>
            <a:tailEnd type="triangle"/>
          </a:ln>
        </p:spPr>
        <p:style>
          <a:lnRef idx="3">
            <a:schemeClr val="accent2"/>
          </a:lnRef>
          <a:fillRef idx="0">
            <a:schemeClr val="accent2"/>
          </a:fillRef>
          <a:effectRef idx="2">
            <a:schemeClr val="accent2"/>
          </a:effectRef>
          <a:fontRef idx="minor">
            <a:schemeClr val="tx1"/>
          </a:fontRef>
        </p:style>
      </p:cxnSp>
      <p:sp>
        <p:nvSpPr>
          <p:cNvPr id="12" name="Rectangle 11">
            <a:extLst>
              <a:ext uri="{FF2B5EF4-FFF2-40B4-BE49-F238E27FC236}">
                <a16:creationId xmlns:a16="http://schemas.microsoft.com/office/drawing/2014/main" id="{800A3175-2138-487A-8C93-768FF7865066}"/>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A2246BAF-1A51-4C20-94FB-90C49C99A392}"/>
              </a:ext>
            </a:extLst>
          </p:cNvPr>
          <p:cNvSpPr>
            <a:spLocks noGrp="1"/>
          </p:cNvSpPr>
          <p:nvPr>
            <p:ph type="sldNum" sz="quarter" idx="12"/>
          </p:nvPr>
        </p:nvSpPr>
        <p:spPr/>
        <p:txBody>
          <a:bodyPr/>
          <a:lstStyle/>
          <a:p>
            <a:pPr rtl="0"/>
            <a:fld id="{34B7E4EF-A1BD-40F4-AB7B-04F084DD991D}" type="slidenum">
              <a:rPr lang="en-US" smtClean="0"/>
              <a:t>15</a:t>
            </a:fld>
            <a:endParaRPr lang="en-US"/>
          </a:p>
        </p:txBody>
      </p:sp>
    </p:spTree>
    <p:extLst>
      <p:ext uri="{BB962C8B-B14F-4D97-AF65-F5344CB8AC3E}">
        <p14:creationId xmlns:p14="http://schemas.microsoft.com/office/powerpoint/2010/main" val="176052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AC4AE-8D39-4824-B880-288760677335}"/>
              </a:ext>
            </a:extLst>
          </p:cNvPr>
          <p:cNvSpPr>
            <a:spLocks noGrp="1"/>
          </p:cNvSpPr>
          <p:nvPr>
            <p:ph type="title"/>
          </p:nvPr>
        </p:nvSpPr>
        <p:spPr>
          <a:xfrm>
            <a:off x="1066800" y="642594"/>
            <a:ext cx="10058400" cy="692240"/>
          </a:xfrm>
        </p:spPr>
        <p:txBody>
          <a:bodyPr>
            <a:normAutofit fontScale="90000"/>
          </a:bodyPr>
          <a:lstStyle/>
          <a:p>
            <a:pPr algn="ctr"/>
            <a:r>
              <a:rPr lang="fr-FR" dirty="0"/>
              <a:t>Outils / Librairies / Matériels</a:t>
            </a:r>
          </a:p>
        </p:txBody>
      </p:sp>
      <p:sp>
        <p:nvSpPr>
          <p:cNvPr id="5" name="ZoneTexte 4">
            <a:extLst>
              <a:ext uri="{FF2B5EF4-FFF2-40B4-BE49-F238E27FC236}">
                <a16:creationId xmlns:a16="http://schemas.microsoft.com/office/drawing/2014/main" id="{9D813AD7-6B44-42D3-A8CE-3128C310F88E}"/>
              </a:ext>
            </a:extLst>
          </p:cNvPr>
          <p:cNvSpPr txBox="1"/>
          <p:nvPr/>
        </p:nvSpPr>
        <p:spPr>
          <a:xfrm>
            <a:off x="1720880" y="2026957"/>
            <a:ext cx="1276311" cy="2862322"/>
          </a:xfrm>
          <a:prstGeom prst="rect">
            <a:avLst/>
          </a:prstGeom>
          <a:noFill/>
        </p:spPr>
        <p:txBody>
          <a:bodyPr wrap="none" rtlCol="0">
            <a:spAutoFit/>
          </a:bodyPr>
          <a:lstStyle/>
          <a:p>
            <a:r>
              <a:rPr lang="fr-FR" dirty="0"/>
              <a:t>Powerpoint</a:t>
            </a:r>
          </a:p>
          <a:p>
            <a:endParaRPr lang="fr-FR" dirty="0"/>
          </a:p>
          <a:p>
            <a:r>
              <a:rPr lang="fr-FR" dirty="0" err="1"/>
              <a:t>Github</a:t>
            </a:r>
            <a:endParaRPr lang="fr-FR" dirty="0"/>
          </a:p>
          <a:p>
            <a:endParaRPr lang="fr-FR" dirty="0"/>
          </a:p>
          <a:p>
            <a:r>
              <a:rPr lang="fr-FR" dirty="0"/>
              <a:t>Discord</a:t>
            </a:r>
          </a:p>
          <a:p>
            <a:endParaRPr lang="fr-FR" dirty="0"/>
          </a:p>
          <a:p>
            <a:r>
              <a:rPr lang="fr-FR" dirty="0" err="1"/>
              <a:t>Mobaxterm</a:t>
            </a:r>
            <a:endParaRPr lang="fr-FR" dirty="0"/>
          </a:p>
          <a:p>
            <a:endParaRPr lang="fr-FR" dirty="0"/>
          </a:p>
          <a:p>
            <a:endParaRPr lang="fr-FR" dirty="0"/>
          </a:p>
          <a:p>
            <a:endParaRPr lang="fr-FR" dirty="0"/>
          </a:p>
        </p:txBody>
      </p:sp>
      <p:pic>
        <p:nvPicPr>
          <p:cNvPr id="6" name="Image 5">
            <a:extLst>
              <a:ext uri="{FF2B5EF4-FFF2-40B4-BE49-F238E27FC236}">
                <a16:creationId xmlns:a16="http://schemas.microsoft.com/office/drawing/2014/main" id="{944869B7-3568-42A9-8A28-83CCD0B2C8B5}"/>
              </a:ext>
            </a:extLst>
          </p:cNvPr>
          <p:cNvPicPr>
            <a:picLocks noChangeAspect="1"/>
          </p:cNvPicPr>
          <p:nvPr/>
        </p:nvPicPr>
        <p:blipFill>
          <a:blip r:embed="rId3"/>
          <a:stretch>
            <a:fillRect/>
          </a:stretch>
        </p:blipFill>
        <p:spPr>
          <a:xfrm>
            <a:off x="1022959" y="2538156"/>
            <a:ext cx="549353" cy="501423"/>
          </a:xfrm>
          <a:prstGeom prst="rect">
            <a:avLst/>
          </a:prstGeom>
        </p:spPr>
      </p:pic>
      <p:pic>
        <p:nvPicPr>
          <p:cNvPr id="8" name="Image 7">
            <a:extLst>
              <a:ext uri="{FF2B5EF4-FFF2-40B4-BE49-F238E27FC236}">
                <a16:creationId xmlns:a16="http://schemas.microsoft.com/office/drawing/2014/main" id="{686547CC-3426-4815-9707-1CE08C004B24}"/>
              </a:ext>
            </a:extLst>
          </p:cNvPr>
          <p:cNvPicPr>
            <a:picLocks noChangeAspect="1"/>
          </p:cNvPicPr>
          <p:nvPr/>
        </p:nvPicPr>
        <p:blipFill>
          <a:blip r:embed="rId4"/>
          <a:stretch>
            <a:fillRect/>
          </a:stretch>
        </p:blipFill>
        <p:spPr>
          <a:xfrm>
            <a:off x="1133942" y="3084479"/>
            <a:ext cx="438370" cy="501423"/>
          </a:xfrm>
          <a:prstGeom prst="rect">
            <a:avLst/>
          </a:prstGeom>
        </p:spPr>
      </p:pic>
      <p:pic>
        <p:nvPicPr>
          <p:cNvPr id="10" name="Image 9">
            <a:extLst>
              <a:ext uri="{FF2B5EF4-FFF2-40B4-BE49-F238E27FC236}">
                <a16:creationId xmlns:a16="http://schemas.microsoft.com/office/drawing/2014/main" id="{E54918AB-D21E-4135-9D21-14216436EAC0}"/>
              </a:ext>
            </a:extLst>
          </p:cNvPr>
          <p:cNvPicPr>
            <a:picLocks noChangeAspect="1"/>
          </p:cNvPicPr>
          <p:nvPr/>
        </p:nvPicPr>
        <p:blipFill>
          <a:blip r:embed="rId5"/>
          <a:stretch>
            <a:fillRect/>
          </a:stretch>
        </p:blipFill>
        <p:spPr>
          <a:xfrm>
            <a:off x="6313959" y="1979080"/>
            <a:ext cx="456321" cy="501422"/>
          </a:xfrm>
          <a:prstGeom prst="rect">
            <a:avLst/>
          </a:prstGeom>
        </p:spPr>
      </p:pic>
      <p:pic>
        <p:nvPicPr>
          <p:cNvPr id="12" name="Image 11">
            <a:extLst>
              <a:ext uri="{FF2B5EF4-FFF2-40B4-BE49-F238E27FC236}">
                <a16:creationId xmlns:a16="http://schemas.microsoft.com/office/drawing/2014/main" id="{9C89080B-4EF1-4A0E-A755-19876F9CF939}"/>
              </a:ext>
            </a:extLst>
          </p:cNvPr>
          <p:cNvPicPr>
            <a:picLocks noChangeAspect="1"/>
          </p:cNvPicPr>
          <p:nvPr/>
        </p:nvPicPr>
        <p:blipFill>
          <a:blip r:embed="rId6"/>
          <a:stretch>
            <a:fillRect/>
          </a:stretch>
        </p:blipFill>
        <p:spPr>
          <a:xfrm>
            <a:off x="1039337" y="1973912"/>
            <a:ext cx="532975" cy="506590"/>
          </a:xfrm>
          <a:prstGeom prst="rect">
            <a:avLst/>
          </a:prstGeom>
        </p:spPr>
      </p:pic>
      <p:pic>
        <p:nvPicPr>
          <p:cNvPr id="14" name="Image 13">
            <a:extLst>
              <a:ext uri="{FF2B5EF4-FFF2-40B4-BE49-F238E27FC236}">
                <a16:creationId xmlns:a16="http://schemas.microsoft.com/office/drawing/2014/main" id="{AA3B0FB5-B6B7-42F0-83F8-671DA0250C36}"/>
              </a:ext>
            </a:extLst>
          </p:cNvPr>
          <p:cNvPicPr>
            <a:picLocks noChangeAspect="1"/>
          </p:cNvPicPr>
          <p:nvPr/>
        </p:nvPicPr>
        <p:blipFill>
          <a:blip r:embed="rId7"/>
          <a:stretch>
            <a:fillRect/>
          </a:stretch>
        </p:blipFill>
        <p:spPr>
          <a:xfrm>
            <a:off x="6101114" y="2533811"/>
            <a:ext cx="659878" cy="496609"/>
          </a:xfrm>
          <a:prstGeom prst="rect">
            <a:avLst/>
          </a:prstGeom>
        </p:spPr>
      </p:pic>
      <p:pic>
        <p:nvPicPr>
          <p:cNvPr id="16" name="Image 15">
            <a:extLst>
              <a:ext uri="{FF2B5EF4-FFF2-40B4-BE49-F238E27FC236}">
                <a16:creationId xmlns:a16="http://schemas.microsoft.com/office/drawing/2014/main" id="{DE4A12CC-C69B-44FA-8296-D8EB17101CE6}"/>
              </a:ext>
            </a:extLst>
          </p:cNvPr>
          <p:cNvPicPr>
            <a:picLocks noChangeAspect="1"/>
          </p:cNvPicPr>
          <p:nvPr/>
        </p:nvPicPr>
        <p:blipFill>
          <a:blip r:embed="rId8"/>
          <a:stretch>
            <a:fillRect/>
          </a:stretch>
        </p:blipFill>
        <p:spPr>
          <a:xfrm>
            <a:off x="5825537" y="3670940"/>
            <a:ext cx="983481" cy="496609"/>
          </a:xfrm>
          <a:prstGeom prst="rect">
            <a:avLst/>
          </a:prstGeom>
        </p:spPr>
      </p:pic>
      <p:pic>
        <p:nvPicPr>
          <p:cNvPr id="18" name="Image 17">
            <a:extLst>
              <a:ext uri="{FF2B5EF4-FFF2-40B4-BE49-F238E27FC236}">
                <a16:creationId xmlns:a16="http://schemas.microsoft.com/office/drawing/2014/main" id="{AB67DF13-72E0-4E3E-A608-A416FA370990}"/>
              </a:ext>
            </a:extLst>
          </p:cNvPr>
          <p:cNvPicPr>
            <a:picLocks noChangeAspect="1"/>
          </p:cNvPicPr>
          <p:nvPr/>
        </p:nvPicPr>
        <p:blipFill>
          <a:blip r:embed="rId9"/>
          <a:stretch>
            <a:fillRect/>
          </a:stretch>
        </p:blipFill>
        <p:spPr>
          <a:xfrm>
            <a:off x="1615196" y="5070008"/>
            <a:ext cx="399375" cy="506590"/>
          </a:xfrm>
          <a:prstGeom prst="rect">
            <a:avLst/>
          </a:prstGeom>
        </p:spPr>
      </p:pic>
      <p:pic>
        <p:nvPicPr>
          <p:cNvPr id="20" name="Image 19">
            <a:extLst>
              <a:ext uri="{FF2B5EF4-FFF2-40B4-BE49-F238E27FC236}">
                <a16:creationId xmlns:a16="http://schemas.microsoft.com/office/drawing/2014/main" id="{D2870F1F-E0F8-457F-9921-70522F43B4C2}"/>
              </a:ext>
            </a:extLst>
          </p:cNvPr>
          <p:cNvPicPr>
            <a:picLocks noChangeAspect="1"/>
          </p:cNvPicPr>
          <p:nvPr/>
        </p:nvPicPr>
        <p:blipFill>
          <a:blip r:embed="rId10"/>
          <a:stretch>
            <a:fillRect/>
          </a:stretch>
        </p:blipFill>
        <p:spPr>
          <a:xfrm>
            <a:off x="6233643" y="3093274"/>
            <a:ext cx="513955" cy="533194"/>
          </a:xfrm>
          <a:prstGeom prst="rect">
            <a:avLst/>
          </a:prstGeom>
        </p:spPr>
      </p:pic>
      <p:pic>
        <p:nvPicPr>
          <p:cNvPr id="7" name="Image 6">
            <a:extLst>
              <a:ext uri="{FF2B5EF4-FFF2-40B4-BE49-F238E27FC236}">
                <a16:creationId xmlns:a16="http://schemas.microsoft.com/office/drawing/2014/main" id="{915F1532-9E35-4B1D-9504-485F04EDCCEB}"/>
              </a:ext>
            </a:extLst>
          </p:cNvPr>
          <p:cNvPicPr>
            <a:picLocks noChangeAspect="1"/>
          </p:cNvPicPr>
          <p:nvPr/>
        </p:nvPicPr>
        <p:blipFill>
          <a:blip r:embed="rId11"/>
          <a:stretch>
            <a:fillRect/>
          </a:stretch>
        </p:blipFill>
        <p:spPr>
          <a:xfrm>
            <a:off x="984316" y="3640013"/>
            <a:ext cx="590550" cy="571500"/>
          </a:xfrm>
          <a:prstGeom prst="rect">
            <a:avLst/>
          </a:prstGeom>
        </p:spPr>
      </p:pic>
      <p:sp>
        <p:nvSpPr>
          <p:cNvPr id="17" name="ZoneTexte 16">
            <a:extLst>
              <a:ext uri="{FF2B5EF4-FFF2-40B4-BE49-F238E27FC236}">
                <a16:creationId xmlns:a16="http://schemas.microsoft.com/office/drawing/2014/main" id="{79E75286-A2D8-4BC0-97BE-D3E577E5F11A}"/>
              </a:ext>
            </a:extLst>
          </p:cNvPr>
          <p:cNvSpPr txBox="1"/>
          <p:nvPr/>
        </p:nvSpPr>
        <p:spPr>
          <a:xfrm>
            <a:off x="6809018" y="2101893"/>
            <a:ext cx="6096000" cy="3970318"/>
          </a:xfrm>
          <a:prstGeom prst="rect">
            <a:avLst/>
          </a:prstGeom>
          <a:noFill/>
        </p:spPr>
        <p:txBody>
          <a:bodyPr wrap="square">
            <a:spAutoFit/>
          </a:bodyPr>
          <a:lstStyle/>
          <a:p>
            <a:r>
              <a:rPr lang="fr-FR" dirty="0"/>
              <a:t>C/C++</a:t>
            </a:r>
          </a:p>
          <a:p>
            <a:endParaRPr lang="fr-FR" dirty="0"/>
          </a:p>
          <a:p>
            <a:r>
              <a:rPr lang="fr-FR" dirty="0"/>
              <a:t>Framework QT (</a:t>
            </a:r>
            <a:r>
              <a:rPr lang="fr-FR" dirty="0" err="1"/>
              <a:t>StyleSheet</a:t>
            </a:r>
            <a:r>
              <a:rPr lang="fr-FR" dirty="0"/>
              <a:t>, Translator, Settings) </a:t>
            </a:r>
          </a:p>
          <a:p>
            <a:endParaRPr lang="fr-FR" dirty="0"/>
          </a:p>
          <a:p>
            <a:r>
              <a:rPr lang="fr-FR" dirty="0" err="1"/>
              <a:t>Libuv</a:t>
            </a:r>
            <a:r>
              <a:rPr lang="fr-FR" dirty="0"/>
              <a:t> : Serveur HTTP</a:t>
            </a:r>
          </a:p>
          <a:p>
            <a:endParaRPr lang="fr-FR" dirty="0"/>
          </a:p>
          <a:p>
            <a:r>
              <a:rPr lang="fr-FR" dirty="0"/>
              <a:t>Sqlite3</a:t>
            </a:r>
          </a:p>
          <a:p>
            <a:endParaRPr lang="fr-FR" dirty="0"/>
          </a:p>
          <a:p>
            <a:r>
              <a:rPr lang="fr-FR" dirty="0" err="1"/>
              <a:t>OpenWeatherMap</a:t>
            </a:r>
            <a:r>
              <a:rPr lang="fr-FR" dirty="0"/>
              <a:t> (Api Web)</a:t>
            </a:r>
          </a:p>
          <a:p>
            <a:endParaRPr lang="fr-FR" dirty="0"/>
          </a:p>
          <a:p>
            <a:r>
              <a:rPr lang="fr-FR" dirty="0" err="1"/>
              <a:t>Json</a:t>
            </a:r>
            <a:endParaRPr lang="fr-FR" dirty="0"/>
          </a:p>
          <a:p>
            <a:endParaRPr lang="fr-FR" dirty="0"/>
          </a:p>
          <a:p>
            <a:endParaRPr lang="fr-FR" dirty="0"/>
          </a:p>
          <a:p>
            <a:r>
              <a:rPr lang="fr-FR" dirty="0"/>
              <a:t>Fichier INI</a:t>
            </a:r>
          </a:p>
        </p:txBody>
      </p:sp>
      <p:pic>
        <p:nvPicPr>
          <p:cNvPr id="13" name="Image 12">
            <a:extLst>
              <a:ext uri="{FF2B5EF4-FFF2-40B4-BE49-F238E27FC236}">
                <a16:creationId xmlns:a16="http://schemas.microsoft.com/office/drawing/2014/main" id="{7CD54903-3D73-455C-B3AA-F09AF9D35290}"/>
              </a:ext>
            </a:extLst>
          </p:cNvPr>
          <p:cNvPicPr>
            <a:picLocks noChangeAspect="1"/>
          </p:cNvPicPr>
          <p:nvPr/>
        </p:nvPicPr>
        <p:blipFill>
          <a:blip r:embed="rId12"/>
          <a:stretch>
            <a:fillRect/>
          </a:stretch>
        </p:blipFill>
        <p:spPr>
          <a:xfrm>
            <a:off x="5732693" y="4240523"/>
            <a:ext cx="1076325" cy="476250"/>
          </a:xfrm>
          <a:prstGeom prst="rect">
            <a:avLst/>
          </a:prstGeom>
        </p:spPr>
      </p:pic>
      <p:sp>
        <p:nvSpPr>
          <p:cNvPr id="15" name="ZoneTexte 14">
            <a:extLst>
              <a:ext uri="{FF2B5EF4-FFF2-40B4-BE49-F238E27FC236}">
                <a16:creationId xmlns:a16="http://schemas.microsoft.com/office/drawing/2014/main" id="{DBCF44BD-FDB1-4C75-B91C-C2A4E5084E89}"/>
              </a:ext>
            </a:extLst>
          </p:cNvPr>
          <p:cNvSpPr txBox="1"/>
          <p:nvPr/>
        </p:nvSpPr>
        <p:spPr>
          <a:xfrm>
            <a:off x="2084744" y="5056765"/>
            <a:ext cx="2042547" cy="923330"/>
          </a:xfrm>
          <a:prstGeom prst="rect">
            <a:avLst/>
          </a:prstGeom>
          <a:noFill/>
        </p:spPr>
        <p:txBody>
          <a:bodyPr wrap="none" rtlCol="0">
            <a:spAutoFit/>
          </a:bodyPr>
          <a:lstStyle/>
          <a:p>
            <a:r>
              <a:rPr lang="fr-FR" dirty="0"/>
              <a:t>Raspberry PI</a:t>
            </a:r>
          </a:p>
          <a:p>
            <a:endParaRPr lang="fr-FR" dirty="0"/>
          </a:p>
          <a:p>
            <a:r>
              <a:rPr lang="fr-FR" dirty="0"/>
              <a:t>Capteur BME280</a:t>
            </a:r>
          </a:p>
        </p:txBody>
      </p:sp>
      <p:pic>
        <p:nvPicPr>
          <p:cNvPr id="21" name="Image 20">
            <a:extLst>
              <a:ext uri="{FF2B5EF4-FFF2-40B4-BE49-F238E27FC236}">
                <a16:creationId xmlns:a16="http://schemas.microsoft.com/office/drawing/2014/main" id="{34000110-EE92-4D7F-B8A4-06C8E13B88DB}"/>
              </a:ext>
            </a:extLst>
          </p:cNvPr>
          <p:cNvPicPr>
            <a:picLocks noChangeAspect="1"/>
          </p:cNvPicPr>
          <p:nvPr/>
        </p:nvPicPr>
        <p:blipFill>
          <a:blip r:embed="rId13"/>
          <a:stretch>
            <a:fillRect/>
          </a:stretch>
        </p:blipFill>
        <p:spPr>
          <a:xfrm>
            <a:off x="6117925" y="4789579"/>
            <a:ext cx="705254" cy="708986"/>
          </a:xfrm>
          <a:prstGeom prst="rect">
            <a:avLst/>
          </a:prstGeom>
        </p:spPr>
      </p:pic>
      <p:sp>
        <p:nvSpPr>
          <p:cNvPr id="19" name="Rectangle 18">
            <a:extLst>
              <a:ext uri="{FF2B5EF4-FFF2-40B4-BE49-F238E27FC236}">
                <a16:creationId xmlns:a16="http://schemas.microsoft.com/office/drawing/2014/main" id="{B18B0C07-6CEB-4E86-BE35-154F811098AC}"/>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3" name="ZoneTexte 2">
            <a:extLst>
              <a:ext uri="{FF2B5EF4-FFF2-40B4-BE49-F238E27FC236}">
                <a16:creationId xmlns:a16="http://schemas.microsoft.com/office/drawing/2014/main" id="{DE263F1A-B8F9-4DEE-837C-54717A105214}"/>
              </a:ext>
            </a:extLst>
          </p:cNvPr>
          <p:cNvSpPr txBox="1"/>
          <p:nvPr/>
        </p:nvSpPr>
        <p:spPr>
          <a:xfrm>
            <a:off x="1258863" y="1405063"/>
            <a:ext cx="2707793" cy="369332"/>
          </a:xfrm>
          <a:prstGeom prst="rect">
            <a:avLst/>
          </a:prstGeom>
          <a:noFill/>
        </p:spPr>
        <p:txBody>
          <a:bodyPr wrap="none" rtlCol="0">
            <a:spAutoFit/>
          </a:bodyPr>
          <a:lstStyle/>
          <a:p>
            <a:r>
              <a:rPr lang="fr-FR" u="sng" dirty="0">
                <a:effectLst>
                  <a:outerShdw blurRad="38100" dist="38100" dir="2700000" algn="tl">
                    <a:srgbClr val="000000">
                      <a:alpha val="43137"/>
                    </a:srgbClr>
                  </a:outerShdw>
                </a:effectLst>
              </a:rPr>
              <a:t>Outils de productivité :</a:t>
            </a:r>
          </a:p>
        </p:txBody>
      </p:sp>
      <p:sp>
        <p:nvSpPr>
          <p:cNvPr id="24" name="ZoneTexte 23">
            <a:extLst>
              <a:ext uri="{FF2B5EF4-FFF2-40B4-BE49-F238E27FC236}">
                <a16:creationId xmlns:a16="http://schemas.microsoft.com/office/drawing/2014/main" id="{72E439D5-D9A4-40CE-A675-AF6596CCC918}"/>
              </a:ext>
            </a:extLst>
          </p:cNvPr>
          <p:cNvSpPr txBox="1"/>
          <p:nvPr/>
        </p:nvSpPr>
        <p:spPr>
          <a:xfrm>
            <a:off x="6096000" y="1407640"/>
            <a:ext cx="3190297" cy="369332"/>
          </a:xfrm>
          <a:prstGeom prst="rect">
            <a:avLst/>
          </a:prstGeom>
          <a:noFill/>
        </p:spPr>
        <p:txBody>
          <a:bodyPr wrap="none" rtlCol="0">
            <a:spAutoFit/>
          </a:bodyPr>
          <a:lstStyle/>
          <a:p>
            <a:r>
              <a:rPr lang="fr-FR" u="sng" dirty="0">
                <a:effectLst>
                  <a:outerShdw blurRad="38100" dist="38100" dir="2700000" algn="tl">
                    <a:srgbClr val="000000">
                      <a:alpha val="43137"/>
                    </a:srgbClr>
                  </a:outerShdw>
                </a:effectLst>
              </a:rPr>
              <a:t>Outils de développement :</a:t>
            </a:r>
          </a:p>
        </p:txBody>
      </p:sp>
      <p:sp>
        <p:nvSpPr>
          <p:cNvPr id="25" name="ZoneTexte 24">
            <a:extLst>
              <a:ext uri="{FF2B5EF4-FFF2-40B4-BE49-F238E27FC236}">
                <a16:creationId xmlns:a16="http://schemas.microsoft.com/office/drawing/2014/main" id="{14C06D75-F269-4388-838C-A27F16F83DD0}"/>
              </a:ext>
            </a:extLst>
          </p:cNvPr>
          <p:cNvSpPr txBox="1"/>
          <p:nvPr/>
        </p:nvSpPr>
        <p:spPr>
          <a:xfrm>
            <a:off x="1391583" y="4553624"/>
            <a:ext cx="1223412" cy="369332"/>
          </a:xfrm>
          <a:prstGeom prst="rect">
            <a:avLst/>
          </a:prstGeom>
          <a:noFill/>
        </p:spPr>
        <p:txBody>
          <a:bodyPr wrap="none" rtlCol="0">
            <a:spAutoFit/>
          </a:bodyPr>
          <a:lstStyle/>
          <a:p>
            <a:r>
              <a:rPr lang="fr-FR" u="sng" dirty="0">
                <a:effectLst>
                  <a:outerShdw blurRad="38100" dist="38100" dir="2700000" algn="tl">
                    <a:srgbClr val="000000">
                      <a:alpha val="43137"/>
                    </a:srgbClr>
                  </a:outerShdw>
                </a:effectLst>
              </a:rPr>
              <a:t>Matériel :</a:t>
            </a:r>
          </a:p>
        </p:txBody>
      </p:sp>
      <p:pic>
        <p:nvPicPr>
          <p:cNvPr id="11" name="Image 10">
            <a:extLst>
              <a:ext uri="{FF2B5EF4-FFF2-40B4-BE49-F238E27FC236}">
                <a16:creationId xmlns:a16="http://schemas.microsoft.com/office/drawing/2014/main" id="{CC3E68F2-23ED-45E0-BE95-DF18CE8B391C}"/>
              </a:ext>
            </a:extLst>
          </p:cNvPr>
          <p:cNvPicPr>
            <a:picLocks noChangeAspect="1"/>
          </p:cNvPicPr>
          <p:nvPr/>
        </p:nvPicPr>
        <p:blipFill>
          <a:blip r:embed="rId14"/>
          <a:stretch>
            <a:fillRect/>
          </a:stretch>
        </p:blipFill>
        <p:spPr>
          <a:xfrm>
            <a:off x="1065635" y="5684820"/>
            <a:ext cx="942975" cy="295275"/>
          </a:xfrm>
          <a:prstGeom prst="rect">
            <a:avLst/>
          </a:prstGeom>
        </p:spPr>
      </p:pic>
      <p:sp>
        <p:nvSpPr>
          <p:cNvPr id="9" name="Espace réservé du numéro de diapositive 8">
            <a:extLst>
              <a:ext uri="{FF2B5EF4-FFF2-40B4-BE49-F238E27FC236}">
                <a16:creationId xmlns:a16="http://schemas.microsoft.com/office/drawing/2014/main" id="{84DDE46C-AE4C-42C3-B548-EE6E3E35FA5D}"/>
              </a:ext>
            </a:extLst>
          </p:cNvPr>
          <p:cNvSpPr>
            <a:spLocks noGrp="1"/>
          </p:cNvSpPr>
          <p:nvPr>
            <p:ph type="sldNum" sz="quarter" idx="12"/>
          </p:nvPr>
        </p:nvSpPr>
        <p:spPr/>
        <p:txBody>
          <a:bodyPr/>
          <a:lstStyle/>
          <a:p>
            <a:pPr rtl="0"/>
            <a:fld id="{34B7E4EF-A1BD-40F4-AB7B-04F084DD991D}" type="slidenum">
              <a:rPr lang="en-US" smtClean="0"/>
              <a:t>16</a:t>
            </a:fld>
            <a:endParaRPr lang="en-US"/>
          </a:p>
        </p:txBody>
      </p:sp>
      <p:pic>
        <p:nvPicPr>
          <p:cNvPr id="23" name="Image 22">
            <a:extLst>
              <a:ext uri="{FF2B5EF4-FFF2-40B4-BE49-F238E27FC236}">
                <a16:creationId xmlns:a16="http://schemas.microsoft.com/office/drawing/2014/main" id="{32F0531E-E9F6-40D1-BBBC-A7114A849A9F}"/>
              </a:ext>
            </a:extLst>
          </p:cNvPr>
          <p:cNvPicPr>
            <a:picLocks noChangeAspect="1"/>
          </p:cNvPicPr>
          <p:nvPr/>
        </p:nvPicPr>
        <p:blipFill>
          <a:blip r:embed="rId15"/>
          <a:stretch>
            <a:fillRect/>
          </a:stretch>
        </p:blipFill>
        <p:spPr>
          <a:xfrm>
            <a:off x="6313959" y="5566111"/>
            <a:ext cx="480959" cy="649295"/>
          </a:xfrm>
          <a:prstGeom prst="rect">
            <a:avLst/>
          </a:prstGeom>
        </p:spPr>
      </p:pic>
    </p:spTree>
    <p:extLst>
      <p:ext uri="{BB962C8B-B14F-4D97-AF65-F5344CB8AC3E}">
        <p14:creationId xmlns:p14="http://schemas.microsoft.com/office/powerpoint/2010/main" val="2224713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err="1"/>
              <a:t>RéALISATION</a:t>
            </a:r>
            <a:endParaRPr lang="fr-FR" dirty="0"/>
          </a:p>
        </p:txBody>
      </p:sp>
      <p:sp>
        <p:nvSpPr>
          <p:cNvPr id="6" name="Rectangle 5">
            <a:extLst>
              <a:ext uri="{FF2B5EF4-FFF2-40B4-BE49-F238E27FC236}">
                <a16:creationId xmlns:a16="http://schemas.microsoft.com/office/drawing/2014/main" id="{502F2E02-760C-49B8-B4FB-7B750947D387}"/>
              </a:ext>
            </a:extLst>
          </p:cNvPr>
          <p:cNvSpPr/>
          <p:nvPr/>
        </p:nvSpPr>
        <p:spPr>
          <a:xfrm>
            <a:off x="84577" y="60578"/>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408193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53D9FC-3044-40B7-A8EB-EAB80F26D6FE}"/>
              </a:ext>
            </a:extLst>
          </p:cNvPr>
          <p:cNvSpPr>
            <a:spLocks noGrp="1"/>
          </p:cNvSpPr>
          <p:nvPr>
            <p:ph type="title"/>
          </p:nvPr>
        </p:nvSpPr>
        <p:spPr/>
        <p:txBody>
          <a:bodyPr>
            <a:normAutofit/>
          </a:bodyPr>
          <a:lstStyle/>
          <a:p>
            <a:r>
              <a:rPr lang="fr-FR" dirty="0"/>
              <a:t>Conception du Serveur</a:t>
            </a:r>
          </a:p>
        </p:txBody>
      </p:sp>
      <p:sp>
        <p:nvSpPr>
          <p:cNvPr id="8" name="Rectangle 7">
            <a:extLst>
              <a:ext uri="{FF2B5EF4-FFF2-40B4-BE49-F238E27FC236}">
                <a16:creationId xmlns:a16="http://schemas.microsoft.com/office/drawing/2014/main" id="{ECA28638-BC9B-4BAB-9DC2-5D084DBA24D4}"/>
              </a:ext>
            </a:extLst>
          </p:cNvPr>
          <p:cNvSpPr/>
          <p:nvPr/>
        </p:nvSpPr>
        <p:spPr>
          <a:xfrm>
            <a:off x="79815" y="60578"/>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D99248D7-AA91-4392-A969-024F1901A96E}"/>
              </a:ext>
            </a:extLst>
          </p:cNvPr>
          <p:cNvSpPr>
            <a:spLocks noGrp="1"/>
          </p:cNvSpPr>
          <p:nvPr>
            <p:ph type="sldNum" sz="quarter" idx="12"/>
          </p:nvPr>
        </p:nvSpPr>
        <p:spPr/>
        <p:txBody>
          <a:bodyPr/>
          <a:lstStyle/>
          <a:p>
            <a:pPr rtl="0"/>
            <a:fld id="{34B7E4EF-A1BD-40F4-AB7B-04F084DD991D}" type="slidenum">
              <a:rPr lang="en-US" smtClean="0"/>
              <a:t>18</a:t>
            </a:fld>
            <a:endParaRPr lang="en-US"/>
          </a:p>
        </p:txBody>
      </p:sp>
    </p:spTree>
    <p:extLst>
      <p:ext uri="{BB962C8B-B14F-4D97-AF65-F5344CB8AC3E}">
        <p14:creationId xmlns:p14="http://schemas.microsoft.com/office/powerpoint/2010/main" val="79472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ABAF4-16BB-455B-A989-DDDA21C0064D}"/>
              </a:ext>
            </a:extLst>
          </p:cNvPr>
          <p:cNvSpPr>
            <a:spLocks noGrp="1"/>
          </p:cNvSpPr>
          <p:nvPr>
            <p:ph type="title"/>
          </p:nvPr>
        </p:nvSpPr>
        <p:spPr>
          <a:xfrm>
            <a:off x="1066800" y="536355"/>
            <a:ext cx="10058400" cy="523296"/>
          </a:xfrm>
        </p:spPr>
        <p:txBody>
          <a:bodyPr>
            <a:noAutofit/>
          </a:bodyPr>
          <a:lstStyle/>
          <a:p>
            <a:r>
              <a:rPr lang="fr-FR" sz="3200" dirty="0"/>
              <a:t>Architecture du Serveur  (Coté Raspberry PI)</a:t>
            </a:r>
          </a:p>
        </p:txBody>
      </p:sp>
      <p:sp>
        <p:nvSpPr>
          <p:cNvPr id="311" name="Rectangle 310">
            <a:extLst>
              <a:ext uri="{FF2B5EF4-FFF2-40B4-BE49-F238E27FC236}">
                <a16:creationId xmlns:a16="http://schemas.microsoft.com/office/drawing/2014/main" id="{20C17B98-C34D-4FA2-ACC4-AD3C7E98A27E}"/>
              </a:ext>
            </a:extLst>
          </p:cNvPr>
          <p:cNvSpPr/>
          <p:nvPr/>
        </p:nvSpPr>
        <p:spPr>
          <a:xfrm>
            <a:off x="10824358" y="962938"/>
            <a:ext cx="925644" cy="2430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100" dirty="0"/>
              <a:t>Contrôleur</a:t>
            </a:r>
          </a:p>
        </p:txBody>
      </p:sp>
      <p:sp>
        <p:nvSpPr>
          <p:cNvPr id="312" name="Rectangle 311">
            <a:extLst>
              <a:ext uri="{FF2B5EF4-FFF2-40B4-BE49-F238E27FC236}">
                <a16:creationId xmlns:a16="http://schemas.microsoft.com/office/drawing/2014/main" id="{2645C789-F2E9-4783-8750-9625A8C98EFB}"/>
              </a:ext>
            </a:extLst>
          </p:cNvPr>
          <p:cNvSpPr/>
          <p:nvPr/>
        </p:nvSpPr>
        <p:spPr>
          <a:xfrm>
            <a:off x="10824356" y="684400"/>
            <a:ext cx="925645" cy="2430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100" dirty="0" err="1"/>
              <a:t>Modele</a:t>
            </a:r>
            <a:endParaRPr lang="fr-FR" sz="1100" dirty="0"/>
          </a:p>
        </p:txBody>
      </p:sp>
      <p:sp>
        <p:nvSpPr>
          <p:cNvPr id="314" name="Rectangle 313">
            <a:extLst>
              <a:ext uri="{FF2B5EF4-FFF2-40B4-BE49-F238E27FC236}">
                <a16:creationId xmlns:a16="http://schemas.microsoft.com/office/drawing/2014/main" id="{3E0A4216-081A-46EF-85A6-0008E988A272}"/>
              </a:ext>
            </a:extLst>
          </p:cNvPr>
          <p:cNvSpPr/>
          <p:nvPr/>
        </p:nvSpPr>
        <p:spPr>
          <a:xfrm>
            <a:off x="10824356" y="409940"/>
            <a:ext cx="925644" cy="24304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100" dirty="0"/>
              <a:t>Vue</a:t>
            </a:r>
          </a:p>
        </p:txBody>
      </p:sp>
      <p:sp>
        <p:nvSpPr>
          <p:cNvPr id="11" name="Rectangle 10">
            <a:extLst>
              <a:ext uri="{FF2B5EF4-FFF2-40B4-BE49-F238E27FC236}">
                <a16:creationId xmlns:a16="http://schemas.microsoft.com/office/drawing/2014/main" id="{8F4D9E85-AB59-4590-87F4-12A1E2F04275}"/>
              </a:ext>
            </a:extLst>
          </p:cNvPr>
          <p:cNvSpPr/>
          <p:nvPr/>
        </p:nvSpPr>
        <p:spPr>
          <a:xfrm>
            <a:off x="440879" y="5830263"/>
            <a:ext cx="1967764" cy="55581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Ecoute sur port HTTP</a:t>
            </a:r>
          </a:p>
          <a:p>
            <a:pPr algn="ctr"/>
            <a:r>
              <a:rPr lang="fr-FR" sz="1400" dirty="0"/>
              <a:t>avec UV-CPP</a:t>
            </a:r>
          </a:p>
        </p:txBody>
      </p:sp>
      <p:sp>
        <p:nvSpPr>
          <p:cNvPr id="42" name="Rectangle 41">
            <a:extLst>
              <a:ext uri="{FF2B5EF4-FFF2-40B4-BE49-F238E27FC236}">
                <a16:creationId xmlns:a16="http://schemas.microsoft.com/office/drawing/2014/main" id="{56C8CF81-3185-45FB-B834-E3AA3B25E9DA}"/>
              </a:ext>
            </a:extLst>
          </p:cNvPr>
          <p:cNvSpPr/>
          <p:nvPr/>
        </p:nvSpPr>
        <p:spPr>
          <a:xfrm>
            <a:off x="9777985" y="3702050"/>
            <a:ext cx="1972016" cy="1167409"/>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fr-FR" sz="1400" dirty="0"/>
              <a:t>JSON</a:t>
            </a:r>
          </a:p>
        </p:txBody>
      </p:sp>
      <p:sp>
        <p:nvSpPr>
          <p:cNvPr id="43" name="Rectangle 42">
            <a:extLst>
              <a:ext uri="{FF2B5EF4-FFF2-40B4-BE49-F238E27FC236}">
                <a16:creationId xmlns:a16="http://schemas.microsoft.com/office/drawing/2014/main" id="{FC7573CE-2D75-4C5A-ABD7-ED850431BBFE}"/>
              </a:ext>
            </a:extLst>
          </p:cNvPr>
          <p:cNvSpPr/>
          <p:nvPr/>
        </p:nvSpPr>
        <p:spPr>
          <a:xfrm>
            <a:off x="9917208" y="5683930"/>
            <a:ext cx="1600146" cy="6864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a:t>Mise à dispo sur le port HTTP via </a:t>
            </a:r>
          </a:p>
          <a:p>
            <a:pPr algn="ctr"/>
            <a:r>
              <a:rPr lang="fr-FR" sz="1400" dirty="0"/>
              <a:t>UV-CPP</a:t>
            </a:r>
          </a:p>
        </p:txBody>
      </p:sp>
      <p:sp>
        <p:nvSpPr>
          <p:cNvPr id="44" name="Rectangle 43">
            <a:extLst>
              <a:ext uri="{FF2B5EF4-FFF2-40B4-BE49-F238E27FC236}">
                <a16:creationId xmlns:a16="http://schemas.microsoft.com/office/drawing/2014/main" id="{EE2A45C9-876F-4E3A-86DC-3C4AB90DAC32}"/>
              </a:ext>
            </a:extLst>
          </p:cNvPr>
          <p:cNvSpPr/>
          <p:nvPr/>
        </p:nvSpPr>
        <p:spPr>
          <a:xfrm>
            <a:off x="5491550" y="3637696"/>
            <a:ext cx="1208900" cy="5667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Déclencher une mesure</a:t>
            </a:r>
          </a:p>
        </p:txBody>
      </p:sp>
      <p:sp>
        <p:nvSpPr>
          <p:cNvPr id="58" name="Rectangle 57">
            <a:extLst>
              <a:ext uri="{FF2B5EF4-FFF2-40B4-BE49-F238E27FC236}">
                <a16:creationId xmlns:a16="http://schemas.microsoft.com/office/drawing/2014/main" id="{3C64711D-EBA3-43E1-AC0B-EED7FE84EECF}"/>
              </a:ext>
            </a:extLst>
          </p:cNvPr>
          <p:cNvSpPr/>
          <p:nvPr/>
        </p:nvSpPr>
        <p:spPr>
          <a:xfrm>
            <a:off x="6953761" y="3579788"/>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du hardware</a:t>
            </a:r>
          </a:p>
        </p:txBody>
      </p:sp>
      <p:sp>
        <p:nvSpPr>
          <p:cNvPr id="59" name="Rectangle 58">
            <a:extLst>
              <a:ext uri="{FF2B5EF4-FFF2-40B4-BE49-F238E27FC236}">
                <a16:creationId xmlns:a16="http://schemas.microsoft.com/office/drawing/2014/main" id="{E5F2C640-D791-4AB5-B48B-51CFFBA169A6}"/>
              </a:ext>
            </a:extLst>
          </p:cNvPr>
          <p:cNvSpPr/>
          <p:nvPr/>
        </p:nvSpPr>
        <p:spPr>
          <a:xfrm>
            <a:off x="7489291" y="5851643"/>
            <a:ext cx="1177107" cy="46550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SQLITE</a:t>
            </a:r>
          </a:p>
        </p:txBody>
      </p:sp>
      <p:sp>
        <p:nvSpPr>
          <p:cNvPr id="60" name="Rectangle 59">
            <a:extLst>
              <a:ext uri="{FF2B5EF4-FFF2-40B4-BE49-F238E27FC236}">
                <a16:creationId xmlns:a16="http://schemas.microsoft.com/office/drawing/2014/main" id="{65B31F97-B060-40B6-8FB4-7D1C5EB65A59}"/>
              </a:ext>
            </a:extLst>
          </p:cNvPr>
          <p:cNvSpPr/>
          <p:nvPr/>
        </p:nvSpPr>
        <p:spPr>
          <a:xfrm>
            <a:off x="10824356" y="1237398"/>
            <a:ext cx="925644" cy="243041"/>
          </a:xfrm>
          <a:prstGeom prst="rect">
            <a:avLst/>
          </a:prstGeom>
          <a:solidFill>
            <a:schemeClr val="accent2">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100" dirty="0"/>
              <a:t>Hardware</a:t>
            </a:r>
          </a:p>
        </p:txBody>
      </p:sp>
      <p:sp>
        <p:nvSpPr>
          <p:cNvPr id="63" name="Rectangle 62">
            <a:extLst>
              <a:ext uri="{FF2B5EF4-FFF2-40B4-BE49-F238E27FC236}">
                <a16:creationId xmlns:a16="http://schemas.microsoft.com/office/drawing/2014/main" id="{338E7B02-76AF-414F-9FC4-24815E133B45}"/>
              </a:ext>
            </a:extLst>
          </p:cNvPr>
          <p:cNvSpPr/>
          <p:nvPr/>
        </p:nvSpPr>
        <p:spPr>
          <a:xfrm>
            <a:off x="739590" y="4145064"/>
            <a:ext cx="1370341" cy="7243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Analyse de la requête</a:t>
            </a:r>
          </a:p>
        </p:txBody>
      </p:sp>
      <p:sp>
        <p:nvSpPr>
          <p:cNvPr id="65" name="Rectangle 64">
            <a:extLst>
              <a:ext uri="{FF2B5EF4-FFF2-40B4-BE49-F238E27FC236}">
                <a16:creationId xmlns:a16="http://schemas.microsoft.com/office/drawing/2014/main" id="{AB26903F-647D-436D-99DA-A60B934DE888}"/>
              </a:ext>
            </a:extLst>
          </p:cNvPr>
          <p:cNvSpPr/>
          <p:nvPr/>
        </p:nvSpPr>
        <p:spPr>
          <a:xfrm>
            <a:off x="2617696" y="4658605"/>
            <a:ext cx="3360922" cy="93201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Requête 2 :</a:t>
            </a:r>
          </a:p>
          <a:p>
            <a:pPr algn="ctr"/>
            <a:r>
              <a:rPr lang="fr-FR" sz="1400" dirty="0"/>
              <a:t>Historique du capteur sur 12 valeurs</a:t>
            </a:r>
          </a:p>
          <a:p>
            <a:pPr algn="ctr"/>
            <a:endParaRPr lang="fr-FR" sz="1400" dirty="0"/>
          </a:p>
        </p:txBody>
      </p:sp>
      <p:cxnSp>
        <p:nvCxnSpPr>
          <p:cNvPr id="19" name="Connecteur droit avec flèche 18">
            <a:extLst>
              <a:ext uri="{FF2B5EF4-FFF2-40B4-BE49-F238E27FC236}">
                <a16:creationId xmlns:a16="http://schemas.microsoft.com/office/drawing/2014/main" id="{FE0FE8CA-A176-42CE-BB2A-27ADDC79D1DC}"/>
              </a:ext>
            </a:extLst>
          </p:cNvPr>
          <p:cNvCxnSpPr>
            <a:cxnSpLocks/>
            <a:stCxn id="11" idx="0"/>
            <a:endCxn id="63" idx="2"/>
          </p:cNvCxnSpPr>
          <p:nvPr/>
        </p:nvCxnSpPr>
        <p:spPr>
          <a:xfrm flipV="1">
            <a:off x="1424761" y="4869459"/>
            <a:ext cx="0" cy="96080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Connecteur droit avec flèche 24">
            <a:extLst>
              <a:ext uri="{FF2B5EF4-FFF2-40B4-BE49-F238E27FC236}">
                <a16:creationId xmlns:a16="http://schemas.microsoft.com/office/drawing/2014/main" id="{E9B4F06D-5F18-4303-9C4E-ED469E94EBCE}"/>
              </a:ext>
            </a:extLst>
          </p:cNvPr>
          <p:cNvCxnSpPr>
            <a:cxnSpLocks/>
            <a:stCxn id="63" idx="3"/>
            <a:endCxn id="143" idx="1"/>
          </p:cNvCxnSpPr>
          <p:nvPr/>
        </p:nvCxnSpPr>
        <p:spPr>
          <a:xfrm flipV="1">
            <a:off x="2109931" y="3909374"/>
            <a:ext cx="507764" cy="59788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AD944234-5FD6-424C-86C5-02A33C860722}"/>
              </a:ext>
            </a:extLst>
          </p:cNvPr>
          <p:cNvCxnSpPr>
            <a:cxnSpLocks/>
            <a:stCxn id="63" idx="3"/>
            <a:endCxn id="65" idx="1"/>
          </p:cNvCxnSpPr>
          <p:nvPr/>
        </p:nvCxnSpPr>
        <p:spPr>
          <a:xfrm>
            <a:off x="2109931" y="4507262"/>
            <a:ext cx="507765" cy="61734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3" name="Connecteur droit avec flèche 82">
            <a:extLst>
              <a:ext uri="{FF2B5EF4-FFF2-40B4-BE49-F238E27FC236}">
                <a16:creationId xmlns:a16="http://schemas.microsoft.com/office/drawing/2014/main" id="{A43DCBAC-A7A8-4177-8E2F-8F918190436D}"/>
              </a:ext>
            </a:extLst>
          </p:cNvPr>
          <p:cNvCxnSpPr>
            <a:cxnSpLocks/>
            <a:stCxn id="44" idx="3"/>
            <a:endCxn id="58" idx="1"/>
          </p:cNvCxnSpPr>
          <p:nvPr/>
        </p:nvCxnSpPr>
        <p:spPr>
          <a:xfrm>
            <a:off x="6700450" y="3921082"/>
            <a:ext cx="253311" cy="193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96" name="Connecteur droit avec flèche 95">
            <a:extLst>
              <a:ext uri="{FF2B5EF4-FFF2-40B4-BE49-F238E27FC236}">
                <a16:creationId xmlns:a16="http://schemas.microsoft.com/office/drawing/2014/main" id="{40589979-DB7B-4845-B225-E06C6397511A}"/>
              </a:ext>
            </a:extLst>
          </p:cNvPr>
          <p:cNvCxnSpPr>
            <a:cxnSpLocks/>
            <a:stCxn id="58" idx="3"/>
            <a:endCxn id="42" idx="1"/>
          </p:cNvCxnSpPr>
          <p:nvPr/>
        </p:nvCxnSpPr>
        <p:spPr>
          <a:xfrm>
            <a:off x="9184450" y="3923013"/>
            <a:ext cx="593535" cy="36274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99" name="Connecteur droit avec flèche 98">
            <a:extLst>
              <a:ext uri="{FF2B5EF4-FFF2-40B4-BE49-F238E27FC236}">
                <a16:creationId xmlns:a16="http://schemas.microsoft.com/office/drawing/2014/main" id="{57980A6F-B94C-4FC9-A1AD-D8DA3117B382}"/>
              </a:ext>
            </a:extLst>
          </p:cNvPr>
          <p:cNvCxnSpPr>
            <a:cxnSpLocks/>
            <a:stCxn id="143" idx="3"/>
            <a:endCxn id="44" idx="1"/>
          </p:cNvCxnSpPr>
          <p:nvPr/>
        </p:nvCxnSpPr>
        <p:spPr>
          <a:xfrm>
            <a:off x="5215267" y="3909374"/>
            <a:ext cx="276283" cy="1170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43" name="Rectangle 142">
            <a:extLst>
              <a:ext uri="{FF2B5EF4-FFF2-40B4-BE49-F238E27FC236}">
                <a16:creationId xmlns:a16="http://schemas.microsoft.com/office/drawing/2014/main" id="{D6EDB143-48F0-4383-AD73-A3385158FA66}"/>
              </a:ext>
            </a:extLst>
          </p:cNvPr>
          <p:cNvSpPr/>
          <p:nvPr/>
        </p:nvSpPr>
        <p:spPr>
          <a:xfrm>
            <a:off x="2617695" y="3459747"/>
            <a:ext cx="2597572" cy="89925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200" dirty="0"/>
              <a:t>Requête 1 :</a:t>
            </a:r>
          </a:p>
          <a:p>
            <a:pPr algn="ctr"/>
            <a:r>
              <a:rPr lang="fr-FR" sz="1200" dirty="0"/>
              <a:t>Mesure du capteur</a:t>
            </a:r>
          </a:p>
          <a:p>
            <a:pPr algn="ctr"/>
            <a:endParaRPr lang="fr-FR" sz="1200" dirty="0"/>
          </a:p>
        </p:txBody>
      </p:sp>
      <p:cxnSp>
        <p:nvCxnSpPr>
          <p:cNvPr id="149" name="Connecteur droit avec flèche 148">
            <a:extLst>
              <a:ext uri="{FF2B5EF4-FFF2-40B4-BE49-F238E27FC236}">
                <a16:creationId xmlns:a16="http://schemas.microsoft.com/office/drawing/2014/main" id="{431A40AE-BBC3-4EF6-A7FE-C3F7E6A3C301}"/>
              </a:ext>
            </a:extLst>
          </p:cNvPr>
          <p:cNvCxnSpPr>
            <a:cxnSpLocks/>
            <a:stCxn id="42" idx="2"/>
            <a:endCxn id="43" idx="0"/>
          </p:cNvCxnSpPr>
          <p:nvPr/>
        </p:nvCxnSpPr>
        <p:spPr>
          <a:xfrm flipH="1">
            <a:off x="10717281" y="4869459"/>
            <a:ext cx="46712" cy="81447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60" name="Rectangle 159">
            <a:extLst>
              <a:ext uri="{FF2B5EF4-FFF2-40B4-BE49-F238E27FC236}">
                <a16:creationId xmlns:a16="http://schemas.microsoft.com/office/drawing/2014/main" id="{6BCBDDF9-8E9A-4CD3-86CA-28A6D99F2CF3}"/>
              </a:ext>
            </a:extLst>
          </p:cNvPr>
          <p:cNvSpPr/>
          <p:nvPr/>
        </p:nvSpPr>
        <p:spPr>
          <a:xfrm>
            <a:off x="6962500" y="4783107"/>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de la BD</a:t>
            </a:r>
          </a:p>
        </p:txBody>
      </p:sp>
      <p:cxnSp>
        <p:nvCxnSpPr>
          <p:cNvPr id="161" name="Connecteur droit avec flèche 160">
            <a:extLst>
              <a:ext uri="{FF2B5EF4-FFF2-40B4-BE49-F238E27FC236}">
                <a16:creationId xmlns:a16="http://schemas.microsoft.com/office/drawing/2014/main" id="{3F773B26-92EE-4884-9C24-C6CECC721D85}"/>
              </a:ext>
            </a:extLst>
          </p:cNvPr>
          <p:cNvCxnSpPr>
            <a:cxnSpLocks/>
            <a:stCxn id="65" idx="3"/>
            <a:endCxn id="160" idx="1"/>
          </p:cNvCxnSpPr>
          <p:nvPr/>
        </p:nvCxnSpPr>
        <p:spPr>
          <a:xfrm>
            <a:off x="5978618" y="5124610"/>
            <a:ext cx="983882" cy="172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164" name="Connecteur droit avec flèche 163">
            <a:extLst>
              <a:ext uri="{FF2B5EF4-FFF2-40B4-BE49-F238E27FC236}">
                <a16:creationId xmlns:a16="http://schemas.microsoft.com/office/drawing/2014/main" id="{67D04230-B3D1-4D55-B087-13046321DDC2}"/>
              </a:ext>
            </a:extLst>
          </p:cNvPr>
          <p:cNvCxnSpPr>
            <a:cxnSpLocks/>
            <a:stCxn id="59" idx="0"/>
            <a:endCxn id="160" idx="2"/>
          </p:cNvCxnSpPr>
          <p:nvPr/>
        </p:nvCxnSpPr>
        <p:spPr>
          <a:xfrm flipV="1">
            <a:off x="8077845" y="5469556"/>
            <a:ext cx="0" cy="38208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7C71F12F-6A51-4999-B1E3-F4DE070D67E1}"/>
              </a:ext>
            </a:extLst>
          </p:cNvPr>
          <p:cNvCxnSpPr>
            <a:cxnSpLocks/>
            <a:stCxn id="160" idx="3"/>
            <a:endCxn id="42" idx="1"/>
          </p:cNvCxnSpPr>
          <p:nvPr/>
        </p:nvCxnSpPr>
        <p:spPr>
          <a:xfrm flipV="1">
            <a:off x="9193189" y="4285755"/>
            <a:ext cx="584796" cy="84057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0" name="Rectangle 49">
            <a:extLst>
              <a:ext uri="{FF2B5EF4-FFF2-40B4-BE49-F238E27FC236}">
                <a16:creationId xmlns:a16="http://schemas.microsoft.com/office/drawing/2014/main" id="{D78DEBC6-F562-4F01-9017-651BD09455B7}"/>
              </a:ext>
            </a:extLst>
          </p:cNvPr>
          <p:cNvSpPr/>
          <p:nvPr/>
        </p:nvSpPr>
        <p:spPr>
          <a:xfrm>
            <a:off x="3082110" y="1398522"/>
            <a:ext cx="1208900" cy="56677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Déclencher une mesure</a:t>
            </a:r>
          </a:p>
        </p:txBody>
      </p:sp>
      <p:sp>
        <p:nvSpPr>
          <p:cNvPr id="51" name="Rectangle 50">
            <a:extLst>
              <a:ext uri="{FF2B5EF4-FFF2-40B4-BE49-F238E27FC236}">
                <a16:creationId xmlns:a16="http://schemas.microsoft.com/office/drawing/2014/main" id="{A91AFC9C-4F28-4BF0-8A03-E601E60A1155}"/>
              </a:ext>
            </a:extLst>
          </p:cNvPr>
          <p:cNvSpPr/>
          <p:nvPr/>
        </p:nvSpPr>
        <p:spPr>
          <a:xfrm>
            <a:off x="8944992" y="2478672"/>
            <a:ext cx="1177107" cy="56285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t>SQLITE</a:t>
            </a:r>
          </a:p>
        </p:txBody>
      </p:sp>
      <p:sp>
        <p:nvSpPr>
          <p:cNvPr id="52" name="Rectangle 51">
            <a:extLst>
              <a:ext uri="{FF2B5EF4-FFF2-40B4-BE49-F238E27FC236}">
                <a16:creationId xmlns:a16="http://schemas.microsoft.com/office/drawing/2014/main" id="{04CF7CDF-B5D1-4A02-A917-D1C649C3E35C}"/>
              </a:ext>
            </a:extLst>
          </p:cNvPr>
          <p:cNvSpPr/>
          <p:nvPr/>
        </p:nvSpPr>
        <p:spPr>
          <a:xfrm>
            <a:off x="642044" y="1386874"/>
            <a:ext cx="1565434" cy="59056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Action une fois par heure</a:t>
            </a:r>
          </a:p>
        </p:txBody>
      </p:sp>
      <p:cxnSp>
        <p:nvCxnSpPr>
          <p:cNvPr id="53" name="Connecteur droit avec flèche 52">
            <a:extLst>
              <a:ext uri="{FF2B5EF4-FFF2-40B4-BE49-F238E27FC236}">
                <a16:creationId xmlns:a16="http://schemas.microsoft.com/office/drawing/2014/main" id="{757CC698-4423-421C-B505-ACD0EA623A0E}"/>
              </a:ext>
            </a:extLst>
          </p:cNvPr>
          <p:cNvCxnSpPr>
            <a:cxnSpLocks/>
            <a:stCxn id="50" idx="3"/>
            <a:endCxn id="57" idx="1"/>
          </p:cNvCxnSpPr>
          <p:nvPr/>
        </p:nvCxnSpPr>
        <p:spPr>
          <a:xfrm>
            <a:off x="4291010" y="1681908"/>
            <a:ext cx="994378" cy="127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54" name="Connecteur droit avec flèche 53">
            <a:extLst>
              <a:ext uri="{FF2B5EF4-FFF2-40B4-BE49-F238E27FC236}">
                <a16:creationId xmlns:a16="http://schemas.microsoft.com/office/drawing/2014/main" id="{F366F2EC-298D-4ACF-9942-9B566AEB52D5}"/>
              </a:ext>
            </a:extLst>
          </p:cNvPr>
          <p:cNvCxnSpPr>
            <a:cxnSpLocks/>
            <a:stCxn id="52" idx="3"/>
            <a:endCxn id="50" idx="1"/>
          </p:cNvCxnSpPr>
          <p:nvPr/>
        </p:nvCxnSpPr>
        <p:spPr>
          <a:xfrm flipV="1">
            <a:off x="2207478" y="1681908"/>
            <a:ext cx="874632" cy="24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5" name="Rectangle 54">
            <a:extLst>
              <a:ext uri="{FF2B5EF4-FFF2-40B4-BE49-F238E27FC236}">
                <a16:creationId xmlns:a16="http://schemas.microsoft.com/office/drawing/2014/main" id="{17B09BE9-A969-4FD6-A948-656F6B9C666A}"/>
              </a:ext>
            </a:extLst>
          </p:cNvPr>
          <p:cNvSpPr/>
          <p:nvPr/>
        </p:nvSpPr>
        <p:spPr>
          <a:xfrm>
            <a:off x="8418202" y="1338682"/>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Stockage dans</a:t>
            </a:r>
          </a:p>
          <a:p>
            <a:pPr algn="ctr"/>
            <a:r>
              <a:rPr lang="fr-FR" sz="1400" dirty="0"/>
              <a:t> la base de données</a:t>
            </a:r>
          </a:p>
        </p:txBody>
      </p:sp>
      <p:cxnSp>
        <p:nvCxnSpPr>
          <p:cNvPr id="56" name="Connecteur droit avec flèche 55">
            <a:extLst>
              <a:ext uri="{FF2B5EF4-FFF2-40B4-BE49-F238E27FC236}">
                <a16:creationId xmlns:a16="http://schemas.microsoft.com/office/drawing/2014/main" id="{7354316B-6A53-4E8F-831A-24155561C99A}"/>
              </a:ext>
            </a:extLst>
          </p:cNvPr>
          <p:cNvCxnSpPr>
            <a:cxnSpLocks/>
            <a:stCxn id="55" idx="2"/>
            <a:endCxn id="51" idx="0"/>
          </p:cNvCxnSpPr>
          <p:nvPr/>
        </p:nvCxnSpPr>
        <p:spPr>
          <a:xfrm flipH="1">
            <a:off x="9533546" y="2025131"/>
            <a:ext cx="1" cy="45354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7" name="Rectangle 56">
            <a:extLst>
              <a:ext uri="{FF2B5EF4-FFF2-40B4-BE49-F238E27FC236}">
                <a16:creationId xmlns:a16="http://schemas.microsoft.com/office/drawing/2014/main" id="{3493E377-D244-4E76-9211-E92CED427196}"/>
              </a:ext>
            </a:extLst>
          </p:cNvPr>
          <p:cNvSpPr/>
          <p:nvPr/>
        </p:nvSpPr>
        <p:spPr>
          <a:xfrm>
            <a:off x="5285388" y="1339961"/>
            <a:ext cx="2230689" cy="6864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Récupération des données du hardware</a:t>
            </a:r>
          </a:p>
        </p:txBody>
      </p:sp>
      <p:cxnSp>
        <p:nvCxnSpPr>
          <p:cNvPr id="67" name="Connecteur droit avec flèche 66">
            <a:extLst>
              <a:ext uri="{FF2B5EF4-FFF2-40B4-BE49-F238E27FC236}">
                <a16:creationId xmlns:a16="http://schemas.microsoft.com/office/drawing/2014/main" id="{562AA198-4D30-4EFD-990B-127658E8C99C}"/>
              </a:ext>
            </a:extLst>
          </p:cNvPr>
          <p:cNvCxnSpPr>
            <a:cxnSpLocks/>
            <a:stCxn id="57" idx="3"/>
            <a:endCxn id="55" idx="1"/>
          </p:cNvCxnSpPr>
          <p:nvPr/>
        </p:nvCxnSpPr>
        <p:spPr>
          <a:xfrm flipV="1">
            <a:off x="7516077" y="1681907"/>
            <a:ext cx="902125" cy="12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69" name="Rectangle 68">
            <a:extLst>
              <a:ext uri="{FF2B5EF4-FFF2-40B4-BE49-F238E27FC236}">
                <a16:creationId xmlns:a16="http://schemas.microsoft.com/office/drawing/2014/main" id="{5524E78D-F34D-4EC5-B6FC-C236B0C86CBE}"/>
              </a:ext>
            </a:extLst>
          </p:cNvPr>
          <p:cNvSpPr/>
          <p:nvPr/>
        </p:nvSpPr>
        <p:spPr>
          <a:xfrm>
            <a:off x="5285388" y="2344667"/>
            <a:ext cx="2230688" cy="1008052"/>
          </a:xfrm>
          <a:prstGeom prst="rect">
            <a:avLst/>
          </a:prstGeom>
          <a:solidFill>
            <a:schemeClr val="accent2">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r>
              <a:rPr lang="fr-FR" sz="1400" dirty="0"/>
              <a:t>Driver        Temps</a:t>
            </a:r>
          </a:p>
          <a:p>
            <a:r>
              <a:rPr lang="fr-FR" sz="1400" dirty="0"/>
              <a:t>Bosch        Température</a:t>
            </a:r>
          </a:p>
          <a:p>
            <a:r>
              <a:rPr lang="fr-FR" sz="1400" dirty="0"/>
              <a:t>BME280     Pression</a:t>
            </a:r>
          </a:p>
          <a:p>
            <a:r>
              <a:rPr lang="fr-FR" sz="1400" dirty="0"/>
              <a:t>                  Humidité</a:t>
            </a:r>
          </a:p>
        </p:txBody>
      </p:sp>
      <p:cxnSp>
        <p:nvCxnSpPr>
          <p:cNvPr id="78" name="Connecteur droit avec flèche 77">
            <a:extLst>
              <a:ext uri="{FF2B5EF4-FFF2-40B4-BE49-F238E27FC236}">
                <a16:creationId xmlns:a16="http://schemas.microsoft.com/office/drawing/2014/main" id="{7A83903B-115E-47CE-9DC8-DEC8D4B5D8EB}"/>
              </a:ext>
            </a:extLst>
          </p:cNvPr>
          <p:cNvCxnSpPr>
            <a:cxnSpLocks/>
            <a:stCxn id="69" idx="0"/>
            <a:endCxn id="57" idx="2"/>
          </p:cNvCxnSpPr>
          <p:nvPr/>
        </p:nvCxnSpPr>
        <p:spPr>
          <a:xfrm flipV="1">
            <a:off x="6400732" y="2026410"/>
            <a:ext cx="1" cy="318257"/>
          </a:xfrm>
          <a:prstGeom prst="straightConnector1">
            <a:avLst/>
          </a:prstGeom>
          <a:ln w="57150">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79" name="Connecteur droit avec flèche 78">
            <a:extLst>
              <a:ext uri="{FF2B5EF4-FFF2-40B4-BE49-F238E27FC236}">
                <a16:creationId xmlns:a16="http://schemas.microsoft.com/office/drawing/2014/main" id="{251E699A-1442-4F79-A418-E369E8F15555}"/>
              </a:ext>
            </a:extLst>
          </p:cNvPr>
          <p:cNvCxnSpPr>
            <a:cxnSpLocks/>
            <a:stCxn id="69" idx="3"/>
            <a:endCxn id="58" idx="0"/>
          </p:cNvCxnSpPr>
          <p:nvPr/>
        </p:nvCxnSpPr>
        <p:spPr>
          <a:xfrm>
            <a:off x="7516076" y="2848693"/>
            <a:ext cx="553030" cy="731095"/>
          </a:xfrm>
          <a:prstGeom prst="curvedConnector2">
            <a:avLst/>
          </a:prstGeom>
          <a:ln w="57150">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pic>
        <p:nvPicPr>
          <p:cNvPr id="6" name="Image 5">
            <a:extLst>
              <a:ext uri="{FF2B5EF4-FFF2-40B4-BE49-F238E27FC236}">
                <a16:creationId xmlns:a16="http://schemas.microsoft.com/office/drawing/2014/main" id="{AD70A912-F200-4CCC-A4B1-65EDACBF42D3}"/>
              </a:ext>
            </a:extLst>
          </p:cNvPr>
          <p:cNvPicPr>
            <a:picLocks noChangeAspect="1"/>
          </p:cNvPicPr>
          <p:nvPr/>
        </p:nvPicPr>
        <p:blipFill>
          <a:blip r:embed="rId3"/>
          <a:stretch>
            <a:fillRect/>
          </a:stretch>
        </p:blipFill>
        <p:spPr>
          <a:xfrm>
            <a:off x="3100527" y="5241814"/>
            <a:ext cx="2447925" cy="276225"/>
          </a:xfrm>
          <a:prstGeom prst="rect">
            <a:avLst/>
          </a:prstGeom>
        </p:spPr>
      </p:pic>
      <p:pic>
        <p:nvPicPr>
          <p:cNvPr id="8" name="Image 7">
            <a:extLst>
              <a:ext uri="{FF2B5EF4-FFF2-40B4-BE49-F238E27FC236}">
                <a16:creationId xmlns:a16="http://schemas.microsoft.com/office/drawing/2014/main" id="{AE5FD504-39CC-4E66-A5E4-7D520F305B82}"/>
              </a:ext>
            </a:extLst>
          </p:cNvPr>
          <p:cNvPicPr>
            <a:picLocks noChangeAspect="1"/>
          </p:cNvPicPr>
          <p:nvPr/>
        </p:nvPicPr>
        <p:blipFill>
          <a:blip r:embed="rId4"/>
          <a:stretch>
            <a:fillRect/>
          </a:stretch>
        </p:blipFill>
        <p:spPr>
          <a:xfrm>
            <a:off x="2917570" y="4038388"/>
            <a:ext cx="2105025" cy="219075"/>
          </a:xfrm>
          <a:prstGeom prst="rect">
            <a:avLst/>
          </a:prstGeom>
        </p:spPr>
      </p:pic>
      <p:pic>
        <p:nvPicPr>
          <p:cNvPr id="10" name="Image 9">
            <a:extLst>
              <a:ext uri="{FF2B5EF4-FFF2-40B4-BE49-F238E27FC236}">
                <a16:creationId xmlns:a16="http://schemas.microsoft.com/office/drawing/2014/main" id="{0FBFFA80-D86C-411A-8A57-22154ABC581C}"/>
              </a:ext>
            </a:extLst>
          </p:cNvPr>
          <p:cNvPicPr>
            <a:picLocks noChangeAspect="1"/>
          </p:cNvPicPr>
          <p:nvPr/>
        </p:nvPicPr>
        <p:blipFill>
          <a:blip r:embed="rId5"/>
          <a:stretch>
            <a:fillRect/>
          </a:stretch>
        </p:blipFill>
        <p:spPr>
          <a:xfrm>
            <a:off x="9845507" y="4007444"/>
            <a:ext cx="1847850" cy="781050"/>
          </a:xfrm>
          <a:prstGeom prst="rect">
            <a:avLst/>
          </a:prstGeom>
        </p:spPr>
      </p:pic>
      <p:sp>
        <p:nvSpPr>
          <p:cNvPr id="47" name="Rectangle 46">
            <a:extLst>
              <a:ext uri="{FF2B5EF4-FFF2-40B4-BE49-F238E27FC236}">
                <a16:creationId xmlns:a16="http://schemas.microsoft.com/office/drawing/2014/main" id="{4C3A6CE9-E15A-4F63-83C9-57F812AB6DE1}"/>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8B9FD3B3-F173-4D79-83FA-6230A9088C9F}"/>
              </a:ext>
            </a:extLst>
          </p:cNvPr>
          <p:cNvSpPr>
            <a:spLocks noGrp="1"/>
          </p:cNvSpPr>
          <p:nvPr>
            <p:ph type="sldNum" sz="quarter" idx="12"/>
          </p:nvPr>
        </p:nvSpPr>
        <p:spPr/>
        <p:txBody>
          <a:bodyPr/>
          <a:lstStyle/>
          <a:p>
            <a:pPr rtl="0"/>
            <a:fld id="{34B7E4EF-A1BD-40F4-AB7B-04F084DD991D}" type="slidenum">
              <a:rPr lang="en-US" smtClean="0"/>
              <a:t>19</a:t>
            </a:fld>
            <a:endParaRPr lang="en-US"/>
          </a:p>
        </p:txBody>
      </p:sp>
    </p:spTree>
    <p:extLst>
      <p:ext uri="{BB962C8B-B14F-4D97-AF65-F5344CB8AC3E}">
        <p14:creationId xmlns:p14="http://schemas.microsoft.com/office/powerpoint/2010/main" val="260785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AF168-6164-4DF9-B9F5-5BAA67C6A215}"/>
              </a:ext>
            </a:extLst>
          </p:cNvPr>
          <p:cNvSpPr>
            <a:spLocks noGrp="1"/>
          </p:cNvSpPr>
          <p:nvPr>
            <p:ph type="title"/>
          </p:nvPr>
        </p:nvSpPr>
        <p:spPr>
          <a:xfrm>
            <a:off x="1251678" y="382385"/>
            <a:ext cx="10178322" cy="684415"/>
          </a:xfrm>
        </p:spPr>
        <p:txBody>
          <a:bodyPr>
            <a:normAutofit fontScale="90000"/>
          </a:bodyPr>
          <a:lstStyle/>
          <a:p>
            <a:pPr algn="ctr"/>
            <a:r>
              <a:rPr lang="fr-FR" dirty="0"/>
              <a:t>Sommaire</a:t>
            </a:r>
          </a:p>
        </p:txBody>
      </p:sp>
      <p:sp>
        <p:nvSpPr>
          <p:cNvPr id="6" name="Espace réservé du numéro de diapositive 5">
            <a:extLst>
              <a:ext uri="{FF2B5EF4-FFF2-40B4-BE49-F238E27FC236}">
                <a16:creationId xmlns:a16="http://schemas.microsoft.com/office/drawing/2014/main" id="{6BB5B121-EDC2-4E6B-BC9F-B47830097659}"/>
              </a:ext>
            </a:extLst>
          </p:cNvPr>
          <p:cNvSpPr>
            <a:spLocks noGrp="1"/>
          </p:cNvSpPr>
          <p:nvPr>
            <p:ph type="sldNum" sz="quarter" idx="12"/>
          </p:nvPr>
        </p:nvSpPr>
        <p:spPr/>
        <p:txBody>
          <a:bodyPr/>
          <a:lstStyle/>
          <a:p>
            <a:pPr rtl="0"/>
            <a:fld id="{34B7E4EF-A1BD-40F4-AB7B-04F084DD991D}" type="slidenum">
              <a:rPr lang="en-US" smtClean="0"/>
              <a:t>2</a:t>
            </a:fld>
            <a:endParaRPr lang="en-US"/>
          </a:p>
        </p:txBody>
      </p:sp>
      <p:sp>
        <p:nvSpPr>
          <p:cNvPr id="7" name="Rectangle 6">
            <a:extLst>
              <a:ext uri="{FF2B5EF4-FFF2-40B4-BE49-F238E27FC236}">
                <a16:creationId xmlns:a16="http://schemas.microsoft.com/office/drawing/2014/main" id="{AE87FD2E-E1F4-4C02-B3FF-79551AB35C85}"/>
              </a:ext>
            </a:extLst>
          </p:cNvPr>
          <p:cNvSpPr/>
          <p:nvPr/>
        </p:nvSpPr>
        <p:spPr>
          <a:xfrm>
            <a:off x="3635739" y="14384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LA SPECIFICATION</a:t>
            </a:r>
          </a:p>
        </p:txBody>
      </p:sp>
      <p:sp>
        <p:nvSpPr>
          <p:cNvPr id="8" name="Rectangle 7">
            <a:extLst>
              <a:ext uri="{FF2B5EF4-FFF2-40B4-BE49-F238E27FC236}">
                <a16:creationId xmlns:a16="http://schemas.microsoft.com/office/drawing/2014/main" id="{8400073B-DF5C-461D-A474-FE6BCFDC29A8}"/>
              </a:ext>
            </a:extLst>
          </p:cNvPr>
          <p:cNvSpPr/>
          <p:nvPr/>
        </p:nvSpPr>
        <p:spPr>
          <a:xfrm>
            <a:off x="3635739" y="22258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L’ARCHITECTURE DU PROJET</a:t>
            </a:r>
          </a:p>
        </p:txBody>
      </p:sp>
      <p:sp>
        <p:nvSpPr>
          <p:cNvPr id="9" name="Rectangle 8">
            <a:extLst>
              <a:ext uri="{FF2B5EF4-FFF2-40B4-BE49-F238E27FC236}">
                <a16:creationId xmlns:a16="http://schemas.microsoft.com/office/drawing/2014/main" id="{AD62AE3D-3495-455D-9AD6-B0F00EF717B6}"/>
              </a:ext>
            </a:extLst>
          </p:cNvPr>
          <p:cNvSpPr/>
          <p:nvPr/>
        </p:nvSpPr>
        <p:spPr>
          <a:xfrm>
            <a:off x="3635739" y="30132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CHOIX TECHNIQUES</a:t>
            </a:r>
          </a:p>
        </p:txBody>
      </p:sp>
      <p:sp>
        <p:nvSpPr>
          <p:cNvPr id="10" name="Rectangle 9">
            <a:extLst>
              <a:ext uri="{FF2B5EF4-FFF2-40B4-BE49-F238E27FC236}">
                <a16:creationId xmlns:a16="http://schemas.microsoft.com/office/drawing/2014/main" id="{025F0E67-5570-43D6-956F-BDF6A98D0A4C}"/>
              </a:ext>
            </a:extLst>
          </p:cNvPr>
          <p:cNvSpPr/>
          <p:nvPr/>
        </p:nvSpPr>
        <p:spPr>
          <a:xfrm>
            <a:off x="3635739" y="38006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REALISATION</a:t>
            </a:r>
          </a:p>
        </p:txBody>
      </p:sp>
      <p:sp>
        <p:nvSpPr>
          <p:cNvPr id="11" name="Rectangle 10">
            <a:extLst>
              <a:ext uri="{FF2B5EF4-FFF2-40B4-BE49-F238E27FC236}">
                <a16:creationId xmlns:a16="http://schemas.microsoft.com/office/drawing/2014/main" id="{81EB0222-C23D-48E4-8CF2-9E1AE917BC7D}"/>
              </a:ext>
            </a:extLst>
          </p:cNvPr>
          <p:cNvSpPr/>
          <p:nvPr/>
        </p:nvSpPr>
        <p:spPr>
          <a:xfrm>
            <a:off x="3635739" y="45880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DEMONSTRATION</a:t>
            </a:r>
          </a:p>
        </p:txBody>
      </p:sp>
      <p:sp>
        <p:nvSpPr>
          <p:cNvPr id="12" name="Rectangle 11">
            <a:extLst>
              <a:ext uri="{FF2B5EF4-FFF2-40B4-BE49-F238E27FC236}">
                <a16:creationId xmlns:a16="http://schemas.microsoft.com/office/drawing/2014/main" id="{F467EDCC-FBA3-4D54-BE77-1C5C3CED2D62}"/>
              </a:ext>
            </a:extLst>
          </p:cNvPr>
          <p:cNvSpPr/>
          <p:nvPr/>
        </p:nvSpPr>
        <p:spPr>
          <a:xfrm>
            <a:off x="3635739" y="5375414"/>
            <a:ext cx="5410200" cy="6286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dirty="0">
                <a:ln w="0"/>
                <a:solidFill>
                  <a:schemeClr val="tx1"/>
                </a:solidFill>
                <a:effectLst>
                  <a:outerShdw blurRad="38100" dist="19050" dir="2700000" algn="tl" rotWithShape="0">
                    <a:schemeClr val="dk1">
                      <a:alpha val="40000"/>
                    </a:schemeClr>
                  </a:outerShdw>
                </a:effectLst>
                <a:latin typeface="+mj-lt"/>
              </a:rPr>
              <a:t>CONCLUSION</a:t>
            </a:r>
          </a:p>
        </p:txBody>
      </p:sp>
    </p:spTree>
    <p:extLst>
      <p:ext uri="{BB962C8B-B14F-4D97-AF65-F5344CB8AC3E}">
        <p14:creationId xmlns:p14="http://schemas.microsoft.com/office/powerpoint/2010/main" val="195199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B1D30C-B353-4150-86B6-BB5B644EA5E9}"/>
              </a:ext>
            </a:extLst>
          </p:cNvPr>
          <p:cNvSpPr>
            <a:spLocks noGrp="1"/>
          </p:cNvSpPr>
          <p:nvPr>
            <p:ph type="title"/>
          </p:nvPr>
        </p:nvSpPr>
        <p:spPr>
          <a:xfrm>
            <a:off x="1066800" y="642594"/>
            <a:ext cx="10058400" cy="738465"/>
          </a:xfrm>
        </p:spPr>
        <p:txBody>
          <a:bodyPr>
            <a:normAutofit/>
          </a:bodyPr>
          <a:lstStyle/>
          <a:p>
            <a:r>
              <a:rPr lang="fr-FR" sz="3200" dirty="0"/>
              <a:t>Déclenchement d’une mesure du capteur en I2C</a:t>
            </a:r>
          </a:p>
        </p:txBody>
      </p:sp>
      <p:sp>
        <p:nvSpPr>
          <p:cNvPr id="14" name="Rectangle 13">
            <a:extLst>
              <a:ext uri="{FF2B5EF4-FFF2-40B4-BE49-F238E27FC236}">
                <a16:creationId xmlns:a16="http://schemas.microsoft.com/office/drawing/2014/main" id="{D48E6290-0F94-43F0-86BE-0CDD014AFE02}"/>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4" name="Espace réservé du numéro de diapositive 3">
            <a:extLst>
              <a:ext uri="{FF2B5EF4-FFF2-40B4-BE49-F238E27FC236}">
                <a16:creationId xmlns:a16="http://schemas.microsoft.com/office/drawing/2014/main" id="{86EDA324-C040-4B25-901E-72970426AF92}"/>
              </a:ext>
            </a:extLst>
          </p:cNvPr>
          <p:cNvSpPr>
            <a:spLocks noGrp="1"/>
          </p:cNvSpPr>
          <p:nvPr>
            <p:ph type="sldNum" sz="quarter" idx="12"/>
          </p:nvPr>
        </p:nvSpPr>
        <p:spPr/>
        <p:txBody>
          <a:bodyPr/>
          <a:lstStyle/>
          <a:p>
            <a:pPr rtl="0"/>
            <a:fld id="{34B7E4EF-A1BD-40F4-AB7B-04F084DD991D}" type="slidenum">
              <a:rPr lang="en-US" smtClean="0"/>
              <a:t>20</a:t>
            </a:fld>
            <a:endParaRPr lang="en-US"/>
          </a:p>
        </p:txBody>
      </p:sp>
      <p:pic>
        <p:nvPicPr>
          <p:cNvPr id="15" name="Image 14">
            <a:extLst>
              <a:ext uri="{FF2B5EF4-FFF2-40B4-BE49-F238E27FC236}">
                <a16:creationId xmlns:a16="http://schemas.microsoft.com/office/drawing/2014/main" id="{E26D4429-B151-4146-9F98-F6797A66558F}"/>
              </a:ext>
            </a:extLst>
          </p:cNvPr>
          <p:cNvPicPr>
            <a:picLocks noChangeAspect="1"/>
          </p:cNvPicPr>
          <p:nvPr/>
        </p:nvPicPr>
        <p:blipFill>
          <a:blip r:embed="rId3"/>
          <a:stretch>
            <a:fillRect/>
          </a:stretch>
        </p:blipFill>
        <p:spPr>
          <a:xfrm>
            <a:off x="1023974" y="1381059"/>
            <a:ext cx="5072026" cy="4914900"/>
          </a:xfrm>
          <a:prstGeom prst="rect">
            <a:avLst/>
          </a:prstGeom>
        </p:spPr>
      </p:pic>
      <p:sp>
        <p:nvSpPr>
          <p:cNvPr id="5" name="Rectangle 4">
            <a:extLst>
              <a:ext uri="{FF2B5EF4-FFF2-40B4-BE49-F238E27FC236}">
                <a16:creationId xmlns:a16="http://schemas.microsoft.com/office/drawing/2014/main" id="{33EC8CD8-9344-4451-A5A1-ED340518831D}"/>
              </a:ext>
            </a:extLst>
          </p:cNvPr>
          <p:cNvSpPr/>
          <p:nvPr/>
        </p:nvSpPr>
        <p:spPr>
          <a:xfrm>
            <a:off x="6310496" y="1922127"/>
            <a:ext cx="3489447" cy="4477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Ouverture du BUS I2C du capteur</a:t>
            </a:r>
          </a:p>
        </p:txBody>
      </p:sp>
      <p:sp>
        <p:nvSpPr>
          <p:cNvPr id="6" name="Rectangle 5">
            <a:extLst>
              <a:ext uri="{FF2B5EF4-FFF2-40B4-BE49-F238E27FC236}">
                <a16:creationId xmlns:a16="http://schemas.microsoft.com/office/drawing/2014/main" id="{A66835FE-88E5-4D92-9DF2-C823D4F6D572}"/>
              </a:ext>
            </a:extLst>
          </p:cNvPr>
          <p:cNvSpPr/>
          <p:nvPr/>
        </p:nvSpPr>
        <p:spPr>
          <a:xfrm>
            <a:off x="6310496" y="2768673"/>
            <a:ext cx="5367489" cy="4477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Acquisition des droits d’accès pour le contrôle du BUS  </a:t>
            </a:r>
          </a:p>
        </p:txBody>
      </p:sp>
      <p:sp>
        <p:nvSpPr>
          <p:cNvPr id="7" name="Rectangle 6">
            <a:extLst>
              <a:ext uri="{FF2B5EF4-FFF2-40B4-BE49-F238E27FC236}">
                <a16:creationId xmlns:a16="http://schemas.microsoft.com/office/drawing/2014/main" id="{9C22C5F2-CE50-4B1C-ACC7-2BF8C8A214D8}"/>
              </a:ext>
            </a:extLst>
          </p:cNvPr>
          <p:cNvSpPr/>
          <p:nvPr/>
        </p:nvSpPr>
        <p:spPr>
          <a:xfrm>
            <a:off x="6310496" y="3911363"/>
            <a:ext cx="2410403" cy="4477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Initialisation du capteur</a:t>
            </a:r>
          </a:p>
        </p:txBody>
      </p:sp>
      <p:sp>
        <p:nvSpPr>
          <p:cNvPr id="8" name="Rectangle 7">
            <a:extLst>
              <a:ext uri="{FF2B5EF4-FFF2-40B4-BE49-F238E27FC236}">
                <a16:creationId xmlns:a16="http://schemas.microsoft.com/office/drawing/2014/main" id="{40EF972F-2792-4086-AC4F-310A31258156}"/>
              </a:ext>
            </a:extLst>
          </p:cNvPr>
          <p:cNvSpPr/>
          <p:nvPr/>
        </p:nvSpPr>
        <p:spPr>
          <a:xfrm>
            <a:off x="6242049" y="5006305"/>
            <a:ext cx="5752339" cy="4477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Acquisition des mesures : (Température, pression, humidité) </a:t>
            </a:r>
          </a:p>
        </p:txBody>
      </p:sp>
      <p:sp>
        <p:nvSpPr>
          <p:cNvPr id="9" name="Rectangle 8">
            <a:extLst>
              <a:ext uri="{FF2B5EF4-FFF2-40B4-BE49-F238E27FC236}">
                <a16:creationId xmlns:a16="http://schemas.microsoft.com/office/drawing/2014/main" id="{BADA6FB9-91A3-4036-8482-D81B959E3B9E}"/>
              </a:ext>
            </a:extLst>
          </p:cNvPr>
          <p:cNvSpPr/>
          <p:nvPr/>
        </p:nvSpPr>
        <p:spPr>
          <a:xfrm>
            <a:off x="6251930" y="5653506"/>
            <a:ext cx="3416245" cy="4477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Fermeture du BUS I2C du capteur</a:t>
            </a:r>
          </a:p>
        </p:txBody>
      </p:sp>
      <p:sp>
        <p:nvSpPr>
          <p:cNvPr id="10" name="Flèche : bas 9">
            <a:extLst>
              <a:ext uri="{FF2B5EF4-FFF2-40B4-BE49-F238E27FC236}">
                <a16:creationId xmlns:a16="http://schemas.microsoft.com/office/drawing/2014/main" id="{46EADB73-7AE0-490B-B34D-D6449DD45DB4}"/>
              </a:ext>
            </a:extLst>
          </p:cNvPr>
          <p:cNvSpPr/>
          <p:nvPr/>
        </p:nvSpPr>
        <p:spPr>
          <a:xfrm>
            <a:off x="6644633" y="2457348"/>
            <a:ext cx="561253" cy="248891"/>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11" name="Flèche : bas 10">
            <a:extLst>
              <a:ext uri="{FF2B5EF4-FFF2-40B4-BE49-F238E27FC236}">
                <a16:creationId xmlns:a16="http://schemas.microsoft.com/office/drawing/2014/main" id="{E7B9DDCA-2771-4E04-BADC-2A00FF26FEEB}"/>
              </a:ext>
            </a:extLst>
          </p:cNvPr>
          <p:cNvSpPr/>
          <p:nvPr/>
        </p:nvSpPr>
        <p:spPr>
          <a:xfrm>
            <a:off x="6646492" y="3266973"/>
            <a:ext cx="561253" cy="596642"/>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0AEE3AF3-4D52-402B-8B70-F8328CD90D26}"/>
              </a:ext>
            </a:extLst>
          </p:cNvPr>
          <p:cNvSpPr/>
          <p:nvPr/>
        </p:nvSpPr>
        <p:spPr>
          <a:xfrm>
            <a:off x="6646824" y="4416890"/>
            <a:ext cx="561253" cy="54166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13" name="Flèche : bas 12">
            <a:extLst>
              <a:ext uri="{FF2B5EF4-FFF2-40B4-BE49-F238E27FC236}">
                <a16:creationId xmlns:a16="http://schemas.microsoft.com/office/drawing/2014/main" id="{F9BC9A3D-CB29-430D-A653-C228998846F2}"/>
              </a:ext>
            </a:extLst>
          </p:cNvPr>
          <p:cNvSpPr/>
          <p:nvPr/>
        </p:nvSpPr>
        <p:spPr>
          <a:xfrm>
            <a:off x="6644633" y="5511833"/>
            <a:ext cx="561253" cy="8388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18" name="Accolades 17">
            <a:extLst>
              <a:ext uri="{FF2B5EF4-FFF2-40B4-BE49-F238E27FC236}">
                <a16:creationId xmlns:a16="http://schemas.microsoft.com/office/drawing/2014/main" id="{3B2A20B7-311B-42F4-8D78-709130038ED4}"/>
              </a:ext>
            </a:extLst>
          </p:cNvPr>
          <p:cNvSpPr/>
          <p:nvPr/>
        </p:nvSpPr>
        <p:spPr>
          <a:xfrm>
            <a:off x="1085850" y="1761301"/>
            <a:ext cx="5072026" cy="804099"/>
          </a:xfrm>
          <a:prstGeom prst="bracePair">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
        <p:nvSpPr>
          <p:cNvPr id="19" name="Accolades 18">
            <a:extLst>
              <a:ext uri="{FF2B5EF4-FFF2-40B4-BE49-F238E27FC236}">
                <a16:creationId xmlns:a16="http://schemas.microsoft.com/office/drawing/2014/main" id="{F28566D1-8D60-44EA-BD58-914EC20EFABF}"/>
              </a:ext>
            </a:extLst>
          </p:cNvPr>
          <p:cNvSpPr/>
          <p:nvPr/>
        </p:nvSpPr>
        <p:spPr>
          <a:xfrm>
            <a:off x="1085850" y="2632360"/>
            <a:ext cx="5072026" cy="804099"/>
          </a:xfrm>
          <a:prstGeom prst="bracePair">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
        <p:nvSpPr>
          <p:cNvPr id="20" name="Accolades 19">
            <a:extLst>
              <a:ext uri="{FF2B5EF4-FFF2-40B4-BE49-F238E27FC236}">
                <a16:creationId xmlns:a16="http://schemas.microsoft.com/office/drawing/2014/main" id="{B5164727-FF2C-4BEB-96E1-EF1B64F17AF5}"/>
              </a:ext>
            </a:extLst>
          </p:cNvPr>
          <p:cNvSpPr/>
          <p:nvPr/>
        </p:nvSpPr>
        <p:spPr>
          <a:xfrm>
            <a:off x="1023974" y="3500158"/>
            <a:ext cx="5218075" cy="1262342"/>
          </a:xfrm>
          <a:prstGeom prst="bracePair">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
        <p:nvSpPr>
          <p:cNvPr id="22" name="Accolades 21">
            <a:extLst>
              <a:ext uri="{FF2B5EF4-FFF2-40B4-BE49-F238E27FC236}">
                <a16:creationId xmlns:a16="http://schemas.microsoft.com/office/drawing/2014/main" id="{9A7A644A-8658-4F2E-96EC-A5444ECE325A}"/>
              </a:ext>
            </a:extLst>
          </p:cNvPr>
          <p:cNvSpPr/>
          <p:nvPr/>
        </p:nvSpPr>
        <p:spPr>
          <a:xfrm>
            <a:off x="1085850" y="4826198"/>
            <a:ext cx="5072026" cy="871059"/>
          </a:xfrm>
          <a:prstGeom prst="bracePair">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
        <p:nvSpPr>
          <p:cNvPr id="23" name="Accolades 22">
            <a:extLst>
              <a:ext uri="{FF2B5EF4-FFF2-40B4-BE49-F238E27FC236}">
                <a16:creationId xmlns:a16="http://schemas.microsoft.com/office/drawing/2014/main" id="{F00A1D51-3385-4F3B-B44C-9CA3CA419D56}"/>
              </a:ext>
            </a:extLst>
          </p:cNvPr>
          <p:cNvSpPr/>
          <p:nvPr/>
        </p:nvSpPr>
        <p:spPr>
          <a:xfrm>
            <a:off x="1162050" y="5756100"/>
            <a:ext cx="4933950" cy="248467"/>
          </a:xfrm>
          <a:prstGeom prst="bracePair">
            <a:avLst/>
          </a:prstGeom>
          <a:ln w="28575"/>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180187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797BB1-C591-4AD1-A2D9-8FA0D4B9E89B}"/>
              </a:ext>
            </a:extLst>
          </p:cNvPr>
          <p:cNvSpPr>
            <a:spLocks noGrp="1"/>
          </p:cNvSpPr>
          <p:nvPr>
            <p:ph type="title"/>
          </p:nvPr>
        </p:nvSpPr>
        <p:spPr>
          <a:xfrm>
            <a:off x="1066800" y="642594"/>
            <a:ext cx="10058400" cy="625374"/>
          </a:xfrm>
        </p:spPr>
        <p:txBody>
          <a:bodyPr>
            <a:noAutofit/>
          </a:bodyPr>
          <a:lstStyle/>
          <a:p>
            <a:r>
              <a:rPr lang="fr-FR" sz="4000" dirty="0"/>
              <a:t>Extraction depuis la base de données</a:t>
            </a:r>
          </a:p>
        </p:txBody>
      </p:sp>
      <p:pic>
        <p:nvPicPr>
          <p:cNvPr id="5" name="Image 4">
            <a:extLst>
              <a:ext uri="{FF2B5EF4-FFF2-40B4-BE49-F238E27FC236}">
                <a16:creationId xmlns:a16="http://schemas.microsoft.com/office/drawing/2014/main" id="{0CCF45CE-7E3D-4A58-B50B-96A215B9E5A5}"/>
              </a:ext>
            </a:extLst>
          </p:cNvPr>
          <p:cNvPicPr>
            <a:picLocks noChangeAspect="1"/>
          </p:cNvPicPr>
          <p:nvPr/>
        </p:nvPicPr>
        <p:blipFill>
          <a:blip r:embed="rId2"/>
          <a:stretch>
            <a:fillRect/>
          </a:stretch>
        </p:blipFill>
        <p:spPr>
          <a:xfrm>
            <a:off x="1164318" y="2269151"/>
            <a:ext cx="4931682" cy="2185207"/>
          </a:xfrm>
          <a:prstGeom prst="rect">
            <a:avLst/>
          </a:prstGeom>
        </p:spPr>
      </p:pic>
      <p:sp>
        <p:nvSpPr>
          <p:cNvPr id="6" name="ZoneTexte 5">
            <a:extLst>
              <a:ext uri="{FF2B5EF4-FFF2-40B4-BE49-F238E27FC236}">
                <a16:creationId xmlns:a16="http://schemas.microsoft.com/office/drawing/2014/main" id="{D3B9A1E5-6B7B-41E3-B97B-CE48312D5210}"/>
              </a:ext>
            </a:extLst>
          </p:cNvPr>
          <p:cNvSpPr txBox="1"/>
          <p:nvPr/>
        </p:nvSpPr>
        <p:spPr>
          <a:xfrm>
            <a:off x="1066800" y="1478546"/>
            <a:ext cx="6579045" cy="646331"/>
          </a:xfrm>
          <a:prstGeom prst="rect">
            <a:avLst/>
          </a:prstGeom>
          <a:noFill/>
        </p:spPr>
        <p:txBody>
          <a:bodyPr wrap="none" rtlCol="0">
            <a:spAutoFit/>
          </a:bodyPr>
          <a:lstStyle/>
          <a:p>
            <a:r>
              <a:rPr lang="fr-FR" sz="1200" dirty="0"/>
              <a:t>Requête SQL pour extraire les 12 dernières mesures depuis la base de données </a:t>
            </a:r>
            <a:r>
              <a:rPr lang="fr-FR" sz="1200" dirty="0" err="1"/>
              <a:t>SQlite</a:t>
            </a:r>
            <a:r>
              <a:rPr lang="fr-FR" sz="1200" dirty="0"/>
              <a:t> :</a:t>
            </a:r>
          </a:p>
          <a:p>
            <a:endParaRPr lang="fr-FR" sz="1200" dirty="0"/>
          </a:p>
          <a:p>
            <a:r>
              <a:rPr lang="en-US" sz="1200" dirty="0">
                <a:solidFill>
                  <a:srgbClr val="A31515"/>
                </a:solidFill>
                <a:latin typeface="Consolas" panose="020B0609020204030204" pitchFamily="49" charset="0"/>
              </a:rPr>
              <a:t>select * from tbl_bme280_sensor_history order by </a:t>
            </a:r>
            <a:r>
              <a:rPr lang="en-US" sz="1200" dirty="0" err="1">
                <a:solidFill>
                  <a:srgbClr val="A31515"/>
                </a:solidFill>
                <a:latin typeface="Consolas" panose="020B0609020204030204" pitchFamily="49" charset="0"/>
              </a:rPr>
              <a:t>epoc_time</a:t>
            </a:r>
            <a:r>
              <a:rPr lang="en-US" sz="1200" dirty="0">
                <a:solidFill>
                  <a:srgbClr val="A31515"/>
                </a:solidFill>
                <a:latin typeface="Consolas" panose="020B0609020204030204" pitchFamily="49" charset="0"/>
              </a:rPr>
              <a:t> desc limit 12;</a:t>
            </a:r>
            <a:endParaRPr lang="fr-FR" sz="1200" dirty="0"/>
          </a:p>
        </p:txBody>
      </p:sp>
      <p:sp>
        <p:nvSpPr>
          <p:cNvPr id="7" name="Flèche : droite 6">
            <a:extLst>
              <a:ext uri="{FF2B5EF4-FFF2-40B4-BE49-F238E27FC236}">
                <a16:creationId xmlns:a16="http://schemas.microsoft.com/office/drawing/2014/main" id="{9C5E712F-0FF7-4293-90F6-7914AA14DD48}"/>
              </a:ext>
            </a:extLst>
          </p:cNvPr>
          <p:cNvSpPr/>
          <p:nvPr/>
        </p:nvSpPr>
        <p:spPr>
          <a:xfrm rot="4686943">
            <a:off x="3641663" y="4570658"/>
            <a:ext cx="774700" cy="832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F4799185-6A65-4A2A-B4F6-42D1448D8BB1}"/>
              </a:ext>
            </a:extLst>
          </p:cNvPr>
          <p:cNvPicPr>
            <a:picLocks noChangeAspect="1"/>
          </p:cNvPicPr>
          <p:nvPr/>
        </p:nvPicPr>
        <p:blipFill>
          <a:blip r:embed="rId3"/>
          <a:stretch>
            <a:fillRect/>
          </a:stretch>
        </p:blipFill>
        <p:spPr>
          <a:xfrm>
            <a:off x="7462012" y="2597339"/>
            <a:ext cx="3862578" cy="2562028"/>
          </a:xfrm>
          <a:prstGeom prst="rect">
            <a:avLst/>
          </a:prstGeom>
        </p:spPr>
      </p:pic>
      <p:sp>
        <p:nvSpPr>
          <p:cNvPr id="10" name="ZoneTexte 9">
            <a:extLst>
              <a:ext uri="{FF2B5EF4-FFF2-40B4-BE49-F238E27FC236}">
                <a16:creationId xmlns:a16="http://schemas.microsoft.com/office/drawing/2014/main" id="{69C2DB9C-AF42-4F83-AB5E-2ADF86BEAE68}"/>
              </a:ext>
            </a:extLst>
          </p:cNvPr>
          <p:cNvSpPr txBox="1"/>
          <p:nvPr/>
        </p:nvSpPr>
        <p:spPr>
          <a:xfrm>
            <a:off x="7645845" y="2227063"/>
            <a:ext cx="3241721" cy="338554"/>
          </a:xfrm>
          <a:prstGeom prst="rect">
            <a:avLst/>
          </a:prstGeom>
          <a:noFill/>
        </p:spPr>
        <p:txBody>
          <a:bodyPr wrap="none" rtlCol="0">
            <a:spAutoFit/>
          </a:bodyPr>
          <a:lstStyle/>
          <a:p>
            <a:r>
              <a:rPr lang="fr-FR" sz="1600" dirty="0"/>
              <a:t>Envoi des données par le port HTTP</a:t>
            </a:r>
          </a:p>
        </p:txBody>
      </p:sp>
      <p:sp>
        <p:nvSpPr>
          <p:cNvPr id="13" name="Rectangle 12">
            <a:extLst>
              <a:ext uri="{FF2B5EF4-FFF2-40B4-BE49-F238E27FC236}">
                <a16:creationId xmlns:a16="http://schemas.microsoft.com/office/drawing/2014/main" id="{D379144F-A01C-4562-B898-2CF4767DE6DA}"/>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4" name="Espace réservé du numéro de diapositive 3">
            <a:extLst>
              <a:ext uri="{FF2B5EF4-FFF2-40B4-BE49-F238E27FC236}">
                <a16:creationId xmlns:a16="http://schemas.microsoft.com/office/drawing/2014/main" id="{C85B6162-D137-4DC9-9CDF-DB271785BC37}"/>
              </a:ext>
            </a:extLst>
          </p:cNvPr>
          <p:cNvSpPr>
            <a:spLocks noGrp="1"/>
          </p:cNvSpPr>
          <p:nvPr>
            <p:ph type="sldNum" sz="quarter" idx="12"/>
          </p:nvPr>
        </p:nvSpPr>
        <p:spPr/>
        <p:txBody>
          <a:bodyPr/>
          <a:lstStyle/>
          <a:p>
            <a:pPr rtl="0"/>
            <a:fld id="{34B7E4EF-A1BD-40F4-AB7B-04F084DD991D}" type="slidenum">
              <a:rPr lang="en-US" smtClean="0"/>
              <a:t>21</a:t>
            </a:fld>
            <a:endParaRPr lang="en-US"/>
          </a:p>
        </p:txBody>
      </p:sp>
      <p:sp>
        <p:nvSpPr>
          <p:cNvPr id="12" name="Flèche : droite 11">
            <a:extLst>
              <a:ext uri="{FF2B5EF4-FFF2-40B4-BE49-F238E27FC236}">
                <a16:creationId xmlns:a16="http://schemas.microsoft.com/office/drawing/2014/main" id="{F4C08DD4-41E2-454F-9AD0-9A11BF6ADF63}"/>
              </a:ext>
            </a:extLst>
          </p:cNvPr>
          <p:cNvSpPr/>
          <p:nvPr/>
        </p:nvSpPr>
        <p:spPr>
          <a:xfrm rot="19298332">
            <a:off x="6299752" y="4416079"/>
            <a:ext cx="950976" cy="885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73E9170C-71FF-4C85-A666-502A488ED5CD}"/>
              </a:ext>
            </a:extLst>
          </p:cNvPr>
          <p:cNvPicPr>
            <a:picLocks noChangeAspect="1"/>
          </p:cNvPicPr>
          <p:nvPr/>
        </p:nvPicPr>
        <p:blipFill>
          <a:blip r:embed="rId4"/>
          <a:stretch>
            <a:fillRect/>
          </a:stretch>
        </p:blipFill>
        <p:spPr>
          <a:xfrm>
            <a:off x="1025841" y="5501310"/>
            <a:ext cx="9043961" cy="1311472"/>
          </a:xfrm>
          <a:prstGeom prst="rect">
            <a:avLst/>
          </a:prstGeom>
        </p:spPr>
      </p:pic>
      <p:sp>
        <p:nvSpPr>
          <p:cNvPr id="15" name="ZoneTexte 14">
            <a:extLst>
              <a:ext uri="{FF2B5EF4-FFF2-40B4-BE49-F238E27FC236}">
                <a16:creationId xmlns:a16="http://schemas.microsoft.com/office/drawing/2014/main" id="{082CA928-8FC3-4E8C-A7CB-D6BF88CE79EF}"/>
              </a:ext>
            </a:extLst>
          </p:cNvPr>
          <p:cNvSpPr txBox="1"/>
          <p:nvPr/>
        </p:nvSpPr>
        <p:spPr>
          <a:xfrm>
            <a:off x="6557999" y="4644401"/>
            <a:ext cx="530915" cy="369332"/>
          </a:xfrm>
          <a:prstGeom prst="rect">
            <a:avLst/>
          </a:prstGeom>
          <a:noFill/>
        </p:spPr>
        <p:txBody>
          <a:bodyPr wrap="none" rtlCol="0">
            <a:spAutoFit/>
          </a:bodyPr>
          <a:lstStyle/>
          <a:p>
            <a:r>
              <a:rPr lang="fr-FR" dirty="0"/>
              <a:t>x12</a:t>
            </a:r>
          </a:p>
        </p:txBody>
      </p:sp>
    </p:spTree>
    <p:extLst>
      <p:ext uri="{BB962C8B-B14F-4D97-AF65-F5344CB8AC3E}">
        <p14:creationId xmlns:p14="http://schemas.microsoft.com/office/powerpoint/2010/main" val="255534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708063-6A8A-47B2-8E21-FB693FECB166}"/>
              </a:ext>
            </a:extLst>
          </p:cNvPr>
          <p:cNvSpPr/>
          <p:nvPr/>
        </p:nvSpPr>
        <p:spPr>
          <a:xfrm>
            <a:off x="2020673" y="2066694"/>
            <a:ext cx="2450356" cy="4183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http://ip:port/sensor</a:t>
            </a:r>
            <a:endParaRPr lang="fr-FR" dirty="0"/>
          </a:p>
        </p:txBody>
      </p:sp>
      <p:sp>
        <p:nvSpPr>
          <p:cNvPr id="8" name="Rectangle 7">
            <a:extLst>
              <a:ext uri="{FF2B5EF4-FFF2-40B4-BE49-F238E27FC236}">
                <a16:creationId xmlns:a16="http://schemas.microsoft.com/office/drawing/2014/main" id="{B0544AAA-C612-4646-AC99-F38FB77CDB64}"/>
              </a:ext>
            </a:extLst>
          </p:cNvPr>
          <p:cNvSpPr/>
          <p:nvPr/>
        </p:nvSpPr>
        <p:spPr>
          <a:xfrm>
            <a:off x="6738594" y="1594115"/>
            <a:ext cx="3729320" cy="69613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http://ip:port/history:N</a:t>
            </a:r>
          </a:p>
          <a:p>
            <a:pPr algn="ctr"/>
            <a:r>
              <a:rPr lang="en-US" dirty="0"/>
              <a:t>(n </a:t>
            </a:r>
            <a:r>
              <a:rPr lang="en-US" dirty="0" err="1"/>
              <a:t>est</a:t>
            </a:r>
            <a:r>
              <a:rPr lang="en-US" dirty="0"/>
              <a:t> un </a:t>
            </a:r>
            <a:r>
              <a:rPr lang="en-US" dirty="0" err="1"/>
              <a:t>nombre</a:t>
            </a:r>
            <a:r>
              <a:rPr lang="en-US" dirty="0"/>
              <a:t> de 1..1e6)</a:t>
            </a:r>
          </a:p>
        </p:txBody>
      </p:sp>
      <p:pic>
        <p:nvPicPr>
          <p:cNvPr id="13" name="Image 12">
            <a:extLst>
              <a:ext uri="{FF2B5EF4-FFF2-40B4-BE49-F238E27FC236}">
                <a16:creationId xmlns:a16="http://schemas.microsoft.com/office/drawing/2014/main" id="{D7DA1A44-7890-4C6D-898C-FD0E0C51E19C}"/>
              </a:ext>
            </a:extLst>
          </p:cNvPr>
          <p:cNvPicPr>
            <a:picLocks noChangeAspect="1"/>
          </p:cNvPicPr>
          <p:nvPr/>
        </p:nvPicPr>
        <p:blipFill>
          <a:blip r:embed="rId2"/>
          <a:stretch>
            <a:fillRect/>
          </a:stretch>
        </p:blipFill>
        <p:spPr>
          <a:xfrm>
            <a:off x="1130002" y="2854379"/>
            <a:ext cx="4719378" cy="1044654"/>
          </a:xfrm>
          <a:prstGeom prst="rect">
            <a:avLst/>
          </a:prstGeom>
        </p:spPr>
      </p:pic>
      <p:pic>
        <p:nvPicPr>
          <p:cNvPr id="14" name="Image 13">
            <a:extLst>
              <a:ext uri="{FF2B5EF4-FFF2-40B4-BE49-F238E27FC236}">
                <a16:creationId xmlns:a16="http://schemas.microsoft.com/office/drawing/2014/main" id="{A9AE1F70-EE28-4887-B490-6839E938C49A}"/>
              </a:ext>
            </a:extLst>
          </p:cNvPr>
          <p:cNvPicPr>
            <a:picLocks noChangeAspect="1"/>
          </p:cNvPicPr>
          <p:nvPr/>
        </p:nvPicPr>
        <p:blipFill>
          <a:blip r:embed="rId3"/>
          <a:stretch>
            <a:fillRect/>
          </a:stretch>
        </p:blipFill>
        <p:spPr>
          <a:xfrm>
            <a:off x="6438457" y="2943825"/>
            <a:ext cx="4791331" cy="3022224"/>
          </a:xfrm>
          <a:prstGeom prst="rect">
            <a:avLst/>
          </a:prstGeom>
        </p:spPr>
      </p:pic>
      <p:sp>
        <p:nvSpPr>
          <p:cNvPr id="15" name="ZoneTexte 14">
            <a:extLst>
              <a:ext uri="{FF2B5EF4-FFF2-40B4-BE49-F238E27FC236}">
                <a16:creationId xmlns:a16="http://schemas.microsoft.com/office/drawing/2014/main" id="{E68B8EE2-C305-404F-9EF8-46B6E4148D96}"/>
              </a:ext>
            </a:extLst>
          </p:cNvPr>
          <p:cNvSpPr txBox="1"/>
          <p:nvPr/>
        </p:nvSpPr>
        <p:spPr>
          <a:xfrm>
            <a:off x="7301663" y="2485047"/>
            <a:ext cx="3166251" cy="369332"/>
          </a:xfrm>
          <a:prstGeom prst="rect">
            <a:avLst/>
          </a:prstGeom>
          <a:noFill/>
        </p:spPr>
        <p:txBody>
          <a:bodyPr wrap="none" rtlCol="0">
            <a:spAutoFit/>
          </a:bodyPr>
          <a:lstStyle/>
          <a:p>
            <a:r>
              <a:rPr lang="fr-FR" dirty="0"/>
              <a:t>Ici les 12 dernières mesures</a:t>
            </a:r>
          </a:p>
        </p:txBody>
      </p:sp>
      <p:sp>
        <p:nvSpPr>
          <p:cNvPr id="12" name="Rectangle 11">
            <a:extLst>
              <a:ext uri="{FF2B5EF4-FFF2-40B4-BE49-F238E27FC236}">
                <a16:creationId xmlns:a16="http://schemas.microsoft.com/office/drawing/2014/main" id="{5F5607A1-56F8-40EC-9131-79C0F598FDCE}"/>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2" name="Espace réservé du numéro de diapositive 1">
            <a:extLst>
              <a:ext uri="{FF2B5EF4-FFF2-40B4-BE49-F238E27FC236}">
                <a16:creationId xmlns:a16="http://schemas.microsoft.com/office/drawing/2014/main" id="{5EBE40E4-69DC-4860-987B-333B5D478F8C}"/>
              </a:ext>
            </a:extLst>
          </p:cNvPr>
          <p:cNvSpPr>
            <a:spLocks noGrp="1"/>
          </p:cNvSpPr>
          <p:nvPr>
            <p:ph type="sldNum" sz="quarter" idx="12"/>
          </p:nvPr>
        </p:nvSpPr>
        <p:spPr/>
        <p:txBody>
          <a:bodyPr/>
          <a:lstStyle/>
          <a:p>
            <a:pPr rtl="0"/>
            <a:fld id="{34B7E4EF-A1BD-40F4-AB7B-04F084DD991D}" type="slidenum">
              <a:rPr lang="en-US" smtClean="0"/>
              <a:t>22</a:t>
            </a:fld>
            <a:endParaRPr lang="en-US"/>
          </a:p>
        </p:txBody>
      </p:sp>
      <p:sp>
        <p:nvSpPr>
          <p:cNvPr id="16" name="Titre 1">
            <a:extLst>
              <a:ext uri="{FF2B5EF4-FFF2-40B4-BE49-F238E27FC236}">
                <a16:creationId xmlns:a16="http://schemas.microsoft.com/office/drawing/2014/main" id="{F42206A7-D2DB-41F6-ABDC-51BD8EF7209A}"/>
              </a:ext>
            </a:extLst>
          </p:cNvPr>
          <p:cNvSpPr>
            <a:spLocks noGrp="1"/>
          </p:cNvSpPr>
          <p:nvPr>
            <p:ph type="title"/>
          </p:nvPr>
        </p:nvSpPr>
        <p:spPr>
          <a:xfrm>
            <a:off x="1066800" y="642594"/>
            <a:ext cx="10058400" cy="696135"/>
          </a:xfrm>
        </p:spPr>
        <p:txBody>
          <a:bodyPr>
            <a:normAutofit/>
          </a:bodyPr>
          <a:lstStyle/>
          <a:p>
            <a:r>
              <a:rPr lang="fr-FR" sz="2800" dirty="0" err="1"/>
              <a:t>Url’s</a:t>
            </a:r>
            <a:r>
              <a:rPr lang="fr-FR" sz="2800" dirty="0"/>
              <a:t> HTTP disponibles</a:t>
            </a:r>
          </a:p>
        </p:txBody>
      </p:sp>
    </p:spTree>
    <p:extLst>
      <p:ext uri="{BB962C8B-B14F-4D97-AF65-F5344CB8AC3E}">
        <p14:creationId xmlns:p14="http://schemas.microsoft.com/office/powerpoint/2010/main" val="376523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11424-5CA3-41D8-9395-406C0CD338B4}"/>
              </a:ext>
            </a:extLst>
          </p:cNvPr>
          <p:cNvSpPr>
            <a:spLocks noGrp="1"/>
          </p:cNvSpPr>
          <p:nvPr>
            <p:ph type="title"/>
          </p:nvPr>
        </p:nvSpPr>
        <p:spPr>
          <a:xfrm>
            <a:off x="1066800" y="642594"/>
            <a:ext cx="10058400" cy="696135"/>
          </a:xfrm>
        </p:spPr>
        <p:txBody>
          <a:bodyPr>
            <a:normAutofit/>
          </a:bodyPr>
          <a:lstStyle/>
          <a:p>
            <a:r>
              <a:rPr lang="fr-FR" sz="2800" dirty="0" err="1"/>
              <a:t>Url’s</a:t>
            </a:r>
            <a:r>
              <a:rPr lang="fr-FR" sz="2800" dirty="0"/>
              <a:t> HTTP disponibles</a:t>
            </a:r>
          </a:p>
        </p:txBody>
      </p:sp>
      <p:sp>
        <p:nvSpPr>
          <p:cNvPr id="8" name="Rectangle 7">
            <a:extLst>
              <a:ext uri="{FF2B5EF4-FFF2-40B4-BE49-F238E27FC236}">
                <a16:creationId xmlns:a16="http://schemas.microsoft.com/office/drawing/2014/main" id="{123925C8-9AE5-4E5D-940E-7E77A38CE78E}"/>
              </a:ext>
            </a:extLst>
          </p:cNvPr>
          <p:cNvSpPr/>
          <p:nvPr/>
        </p:nvSpPr>
        <p:spPr>
          <a:xfrm>
            <a:off x="1580775" y="1423516"/>
            <a:ext cx="1816849" cy="4183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http://ip:port/</a:t>
            </a:r>
            <a:endParaRPr lang="fr-FR" dirty="0"/>
          </a:p>
        </p:txBody>
      </p:sp>
      <p:sp>
        <p:nvSpPr>
          <p:cNvPr id="9" name="Rectangle 8">
            <a:extLst>
              <a:ext uri="{FF2B5EF4-FFF2-40B4-BE49-F238E27FC236}">
                <a16:creationId xmlns:a16="http://schemas.microsoft.com/office/drawing/2014/main" id="{13E2F601-1585-40D6-BF10-8509FDFD5697}"/>
              </a:ext>
            </a:extLst>
          </p:cNvPr>
          <p:cNvSpPr/>
          <p:nvPr/>
        </p:nvSpPr>
        <p:spPr>
          <a:xfrm>
            <a:off x="6780304" y="1464233"/>
            <a:ext cx="2288992" cy="4183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http://ip:port/infos</a:t>
            </a:r>
            <a:endParaRPr lang="fr-FR" dirty="0"/>
          </a:p>
        </p:txBody>
      </p:sp>
      <p:pic>
        <p:nvPicPr>
          <p:cNvPr id="12" name="Image 11">
            <a:extLst>
              <a:ext uri="{FF2B5EF4-FFF2-40B4-BE49-F238E27FC236}">
                <a16:creationId xmlns:a16="http://schemas.microsoft.com/office/drawing/2014/main" id="{CC52D1E6-FE2D-477A-BC3E-041FAB273F3E}"/>
              </a:ext>
            </a:extLst>
          </p:cNvPr>
          <p:cNvPicPr>
            <a:picLocks noChangeAspect="1"/>
          </p:cNvPicPr>
          <p:nvPr/>
        </p:nvPicPr>
        <p:blipFill>
          <a:blip r:embed="rId2"/>
          <a:stretch>
            <a:fillRect/>
          </a:stretch>
        </p:blipFill>
        <p:spPr>
          <a:xfrm>
            <a:off x="1278599" y="1989042"/>
            <a:ext cx="2548199" cy="4316234"/>
          </a:xfrm>
          <a:prstGeom prst="rect">
            <a:avLst/>
          </a:prstGeom>
        </p:spPr>
      </p:pic>
      <p:pic>
        <p:nvPicPr>
          <p:cNvPr id="13" name="Image 12">
            <a:extLst>
              <a:ext uri="{FF2B5EF4-FFF2-40B4-BE49-F238E27FC236}">
                <a16:creationId xmlns:a16="http://schemas.microsoft.com/office/drawing/2014/main" id="{4A8F2FC0-99C4-473B-B531-4D51AD6AA86C}"/>
              </a:ext>
            </a:extLst>
          </p:cNvPr>
          <p:cNvPicPr>
            <a:picLocks noChangeAspect="1"/>
          </p:cNvPicPr>
          <p:nvPr/>
        </p:nvPicPr>
        <p:blipFill>
          <a:blip r:embed="rId3"/>
          <a:stretch>
            <a:fillRect/>
          </a:stretch>
        </p:blipFill>
        <p:spPr>
          <a:xfrm>
            <a:off x="5646701" y="2245617"/>
            <a:ext cx="5437005" cy="3395353"/>
          </a:xfrm>
          <a:prstGeom prst="rect">
            <a:avLst/>
          </a:prstGeom>
        </p:spPr>
      </p:pic>
      <p:sp>
        <p:nvSpPr>
          <p:cNvPr id="14" name="Rectangle 13">
            <a:extLst>
              <a:ext uri="{FF2B5EF4-FFF2-40B4-BE49-F238E27FC236}">
                <a16:creationId xmlns:a16="http://schemas.microsoft.com/office/drawing/2014/main" id="{381EA2CA-E2DF-4F73-9BAC-B2090126C014}"/>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4" name="Espace réservé du numéro de diapositive 3">
            <a:extLst>
              <a:ext uri="{FF2B5EF4-FFF2-40B4-BE49-F238E27FC236}">
                <a16:creationId xmlns:a16="http://schemas.microsoft.com/office/drawing/2014/main" id="{3DE6DE9F-8797-4BCA-80B3-E806CD6E5C66}"/>
              </a:ext>
            </a:extLst>
          </p:cNvPr>
          <p:cNvSpPr>
            <a:spLocks noGrp="1"/>
          </p:cNvSpPr>
          <p:nvPr>
            <p:ph type="sldNum" sz="quarter" idx="12"/>
          </p:nvPr>
        </p:nvSpPr>
        <p:spPr/>
        <p:txBody>
          <a:bodyPr/>
          <a:lstStyle/>
          <a:p>
            <a:pPr rtl="0"/>
            <a:fld id="{34B7E4EF-A1BD-40F4-AB7B-04F084DD991D}" type="slidenum">
              <a:rPr lang="en-US" smtClean="0"/>
              <a:t>23</a:t>
            </a:fld>
            <a:endParaRPr lang="en-US"/>
          </a:p>
        </p:txBody>
      </p:sp>
    </p:spTree>
    <p:extLst>
      <p:ext uri="{BB962C8B-B14F-4D97-AF65-F5344CB8AC3E}">
        <p14:creationId xmlns:p14="http://schemas.microsoft.com/office/powerpoint/2010/main" val="2032081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53D9FC-3044-40B7-A8EB-EAB80F26D6FE}"/>
              </a:ext>
            </a:extLst>
          </p:cNvPr>
          <p:cNvSpPr>
            <a:spLocks noGrp="1"/>
          </p:cNvSpPr>
          <p:nvPr>
            <p:ph type="title"/>
          </p:nvPr>
        </p:nvSpPr>
        <p:spPr/>
        <p:txBody>
          <a:bodyPr>
            <a:normAutofit/>
          </a:bodyPr>
          <a:lstStyle/>
          <a:p>
            <a:r>
              <a:rPr lang="fr-FR" dirty="0"/>
              <a:t>Conception </a:t>
            </a:r>
            <a:r>
              <a:rPr lang="fr-FR" dirty="0" err="1"/>
              <a:t>dU</a:t>
            </a:r>
            <a:r>
              <a:rPr lang="fr-FR" dirty="0"/>
              <a:t> Client</a:t>
            </a:r>
          </a:p>
        </p:txBody>
      </p:sp>
      <p:sp>
        <p:nvSpPr>
          <p:cNvPr id="5" name="Rectangle 4">
            <a:extLst>
              <a:ext uri="{FF2B5EF4-FFF2-40B4-BE49-F238E27FC236}">
                <a16:creationId xmlns:a16="http://schemas.microsoft.com/office/drawing/2014/main" id="{28D5AD63-4AEA-4B4F-BEEC-E6B62569484E}"/>
              </a:ext>
            </a:extLst>
          </p:cNvPr>
          <p:cNvSpPr/>
          <p:nvPr/>
        </p:nvSpPr>
        <p:spPr>
          <a:xfrm>
            <a:off x="316772" y="60578"/>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3" name="Espace réservé du numéro de diapositive 2">
            <a:extLst>
              <a:ext uri="{FF2B5EF4-FFF2-40B4-BE49-F238E27FC236}">
                <a16:creationId xmlns:a16="http://schemas.microsoft.com/office/drawing/2014/main" id="{F0026D86-BD4C-4615-ABCA-6B658977166C}"/>
              </a:ext>
            </a:extLst>
          </p:cNvPr>
          <p:cNvSpPr>
            <a:spLocks noGrp="1"/>
          </p:cNvSpPr>
          <p:nvPr>
            <p:ph type="sldNum" sz="quarter" idx="12"/>
          </p:nvPr>
        </p:nvSpPr>
        <p:spPr/>
        <p:txBody>
          <a:bodyPr/>
          <a:lstStyle/>
          <a:p>
            <a:pPr rtl="0"/>
            <a:fld id="{34B7E4EF-A1BD-40F4-AB7B-04F084DD991D}" type="slidenum">
              <a:rPr lang="en-US" smtClean="0"/>
              <a:t>24</a:t>
            </a:fld>
            <a:endParaRPr lang="en-US"/>
          </a:p>
        </p:txBody>
      </p:sp>
    </p:spTree>
    <p:extLst>
      <p:ext uri="{BB962C8B-B14F-4D97-AF65-F5344CB8AC3E}">
        <p14:creationId xmlns:p14="http://schemas.microsoft.com/office/powerpoint/2010/main" val="428475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DED3FD-2E74-40BF-8418-037C451D4E0C}"/>
              </a:ext>
            </a:extLst>
          </p:cNvPr>
          <p:cNvSpPr/>
          <p:nvPr/>
        </p:nvSpPr>
        <p:spPr>
          <a:xfrm>
            <a:off x="7602384" y="3192506"/>
            <a:ext cx="4069974" cy="3249130"/>
          </a:xfrm>
          <a:prstGeom prst="rect">
            <a:avLst/>
          </a:prstGeom>
          <a:solidFill>
            <a:srgbClr val="00B0F0"/>
          </a:solidFill>
        </p:spPr>
        <p:style>
          <a:lnRef idx="0">
            <a:schemeClr val="accent3"/>
          </a:lnRef>
          <a:fillRef idx="3">
            <a:schemeClr val="accent3"/>
          </a:fillRef>
          <a:effectRef idx="3">
            <a:schemeClr val="accent3"/>
          </a:effectRef>
          <a:fontRef idx="minor">
            <a:schemeClr val="lt1"/>
          </a:fontRef>
        </p:style>
        <p:txBody>
          <a:bodyPr rtlCol="0" anchor="t"/>
          <a:lstStyle/>
          <a:p>
            <a:pPr algn="ctr"/>
            <a:r>
              <a:rPr lang="fr-FR" sz="1400" dirty="0"/>
              <a:t>Interface graphique ville</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24" name="Rectangle 23">
            <a:extLst>
              <a:ext uri="{FF2B5EF4-FFF2-40B4-BE49-F238E27FC236}">
                <a16:creationId xmlns:a16="http://schemas.microsoft.com/office/drawing/2014/main" id="{D0C2C1CD-8C25-4AAE-80DF-400A1DE3D63D}"/>
              </a:ext>
            </a:extLst>
          </p:cNvPr>
          <p:cNvSpPr/>
          <p:nvPr/>
        </p:nvSpPr>
        <p:spPr>
          <a:xfrm>
            <a:off x="1066801" y="4018878"/>
            <a:ext cx="4069978" cy="2003131"/>
          </a:xfrm>
          <a:prstGeom prst="rect">
            <a:avLst/>
          </a:prstGeom>
          <a:solidFill>
            <a:srgbClr val="00B0F0"/>
          </a:solidFill>
        </p:spPr>
        <p:style>
          <a:lnRef idx="0">
            <a:schemeClr val="accent3"/>
          </a:lnRef>
          <a:fillRef idx="3">
            <a:schemeClr val="accent3"/>
          </a:fillRef>
          <a:effectRef idx="3">
            <a:schemeClr val="accent3"/>
          </a:effectRef>
          <a:fontRef idx="minor">
            <a:schemeClr val="lt1"/>
          </a:fontRef>
        </p:style>
        <p:txBody>
          <a:bodyPr rtlCol="0" anchor="t"/>
          <a:lstStyle/>
          <a:p>
            <a:pPr algn="ctr"/>
            <a:r>
              <a:rPr lang="fr-FR" sz="1400" dirty="0"/>
              <a:t>Interface graphique mer</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5" name="Titre 1">
            <a:extLst>
              <a:ext uri="{FF2B5EF4-FFF2-40B4-BE49-F238E27FC236}">
                <a16:creationId xmlns:a16="http://schemas.microsoft.com/office/drawing/2014/main" id="{EAF59B4F-9428-4CC9-AD08-268A94AC5CF9}"/>
              </a:ext>
            </a:extLst>
          </p:cNvPr>
          <p:cNvSpPr>
            <a:spLocks noGrp="1"/>
          </p:cNvSpPr>
          <p:nvPr>
            <p:ph type="title"/>
          </p:nvPr>
        </p:nvSpPr>
        <p:spPr>
          <a:xfrm>
            <a:off x="1066800" y="484297"/>
            <a:ext cx="10058400" cy="556814"/>
          </a:xfrm>
        </p:spPr>
        <p:txBody>
          <a:bodyPr>
            <a:noAutofit/>
          </a:bodyPr>
          <a:lstStyle/>
          <a:p>
            <a:r>
              <a:rPr lang="fr-FR" sz="4000" dirty="0"/>
              <a:t>Architecture de l’application Client</a:t>
            </a:r>
          </a:p>
        </p:txBody>
      </p:sp>
      <p:cxnSp>
        <p:nvCxnSpPr>
          <p:cNvPr id="34" name="Connecteur droit avec flèche 33">
            <a:extLst>
              <a:ext uri="{FF2B5EF4-FFF2-40B4-BE49-F238E27FC236}">
                <a16:creationId xmlns:a16="http://schemas.microsoft.com/office/drawing/2014/main" id="{E1238A3E-2788-4A6F-BD23-C81077F79FCD}"/>
              </a:ext>
            </a:extLst>
          </p:cNvPr>
          <p:cNvCxnSpPr>
            <a:cxnSpLocks/>
            <a:endCxn id="35" idx="2"/>
          </p:cNvCxnSpPr>
          <p:nvPr/>
        </p:nvCxnSpPr>
        <p:spPr>
          <a:xfrm>
            <a:off x="11344216" y="2673567"/>
            <a:ext cx="0" cy="908027"/>
          </a:xfrm>
          <a:prstGeom prst="straightConnector1">
            <a:avLst/>
          </a:prstGeom>
          <a:ln w="57150">
            <a:solidFill>
              <a:srgbClr val="00CC99"/>
            </a:solidFill>
            <a:tailEnd type="triangle"/>
          </a:ln>
        </p:spPr>
        <p:style>
          <a:lnRef idx="3">
            <a:schemeClr val="accent3"/>
          </a:lnRef>
          <a:fillRef idx="0">
            <a:schemeClr val="accent3"/>
          </a:fillRef>
          <a:effectRef idx="2">
            <a:schemeClr val="accent3"/>
          </a:effectRef>
          <a:fontRef idx="minor">
            <a:schemeClr val="tx1"/>
          </a:fontRef>
        </p:style>
      </p:cxnSp>
      <p:grpSp>
        <p:nvGrpSpPr>
          <p:cNvPr id="22" name="Groupe 21">
            <a:extLst>
              <a:ext uri="{FF2B5EF4-FFF2-40B4-BE49-F238E27FC236}">
                <a16:creationId xmlns:a16="http://schemas.microsoft.com/office/drawing/2014/main" id="{011CB31F-12CC-466E-87D5-45501E63BBFD}"/>
              </a:ext>
            </a:extLst>
          </p:cNvPr>
          <p:cNvGrpSpPr/>
          <p:nvPr/>
        </p:nvGrpSpPr>
        <p:grpSpPr>
          <a:xfrm>
            <a:off x="9501247" y="1235929"/>
            <a:ext cx="2222247" cy="1752382"/>
            <a:chOff x="8296754" y="3828296"/>
            <a:chExt cx="2123340" cy="1752382"/>
          </a:xfrm>
        </p:grpSpPr>
        <p:sp>
          <p:nvSpPr>
            <p:cNvPr id="12" name="Rectangle 11">
              <a:extLst>
                <a:ext uri="{FF2B5EF4-FFF2-40B4-BE49-F238E27FC236}">
                  <a16:creationId xmlns:a16="http://schemas.microsoft.com/office/drawing/2014/main" id="{8C798A64-BD74-481B-B704-21A9C7205347}"/>
                </a:ext>
              </a:extLst>
            </p:cNvPr>
            <p:cNvSpPr/>
            <p:nvPr/>
          </p:nvSpPr>
          <p:spPr>
            <a:xfrm>
              <a:off x="8296754" y="3828296"/>
              <a:ext cx="2123340" cy="1752382"/>
            </a:xfrm>
            <a:prstGeom prst="rect">
              <a:avLst/>
            </a:prstGeom>
            <a:solidFill>
              <a:srgbClr val="00CC99"/>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Module « Balise Ville »</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13" name="Rectangle 12">
              <a:extLst>
                <a:ext uri="{FF2B5EF4-FFF2-40B4-BE49-F238E27FC236}">
                  <a16:creationId xmlns:a16="http://schemas.microsoft.com/office/drawing/2014/main" id="{7F02E698-FE32-499E-93CF-39B06C51382B}"/>
                </a:ext>
              </a:extLst>
            </p:cNvPr>
            <p:cNvSpPr/>
            <p:nvPr/>
          </p:nvSpPr>
          <p:spPr>
            <a:xfrm>
              <a:off x="8389604" y="5201476"/>
              <a:ext cx="1982297" cy="273333"/>
            </a:xfrm>
            <a:prstGeom prst="rect">
              <a:avLst/>
            </a:prstGeom>
            <a:solidFill>
              <a:srgbClr val="00CC99"/>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200" dirty="0"/>
                <a:t>Envoi requête ‘ville</a:t>
              </a:r>
              <a:r>
                <a:rPr lang="fr-FR" sz="1400" dirty="0"/>
                <a:t>’</a:t>
              </a:r>
            </a:p>
          </p:txBody>
        </p:sp>
      </p:grpSp>
      <p:sp>
        <p:nvSpPr>
          <p:cNvPr id="35" name="Rectangle 34">
            <a:extLst>
              <a:ext uri="{FF2B5EF4-FFF2-40B4-BE49-F238E27FC236}">
                <a16:creationId xmlns:a16="http://schemas.microsoft.com/office/drawing/2014/main" id="{1F0BDDA5-C603-4343-BBD3-2C063B38E80B}"/>
              </a:ext>
            </a:extLst>
          </p:cNvPr>
          <p:cNvSpPr/>
          <p:nvPr/>
        </p:nvSpPr>
        <p:spPr>
          <a:xfrm>
            <a:off x="11194001" y="3291624"/>
            <a:ext cx="300430" cy="289970"/>
          </a:xfrm>
          <a:prstGeom prst="rect">
            <a:avLst/>
          </a:prstGeom>
          <a:solidFill>
            <a:srgbClr val="00CC99"/>
          </a:solidFill>
          <a:scene3d>
            <a:camera prst="orthographicFront">
              <a:rot lat="0" lon="0" rev="0"/>
            </a:camera>
            <a:lightRig rig="flat" dir="tl">
              <a:rot lat="0" lon="0" rev="4200000"/>
            </a:lightRig>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400" dirty="0"/>
          </a:p>
        </p:txBody>
      </p:sp>
      <p:cxnSp>
        <p:nvCxnSpPr>
          <p:cNvPr id="59" name="Connecteur droit avec flèche 58">
            <a:extLst>
              <a:ext uri="{FF2B5EF4-FFF2-40B4-BE49-F238E27FC236}">
                <a16:creationId xmlns:a16="http://schemas.microsoft.com/office/drawing/2014/main" id="{21ECB9B7-D80B-402A-A385-A1DDADE75A6B}"/>
              </a:ext>
            </a:extLst>
          </p:cNvPr>
          <p:cNvCxnSpPr>
            <a:cxnSpLocks/>
            <a:endCxn id="60" idx="2"/>
          </p:cNvCxnSpPr>
          <p:nvPr/>
        </p:nvCxnSpPr>
        <p:spPr>
          <a:xfrm>
            <a:off x="1290477" y="3420657"/>
            <a:ext cx="0" cy="974433"/>
          </a:xfrm>
          <a:prstGeom prst="straightConnector1">
            <a:avLst/>
          </a:prstGeom>
          <a:ln w="57150">
            <a:solidFill>
              <a:srgbClr val="00CC99"/>
            </a:solidFill>
            <a:tailEnd type="triangle"/>
          </a:ln>
        </p:spPr>
        <p:style>
          <a:lnRef idx="3">
            <a:schemeClr val="accent3"/>
          </a:lnRef>
          <a:fillRef idx="0">
            <a:schemeClr val="accent3"/>
          </a:fillRef>
          <a:effectRef idx="2">
            <a:schemeClr val="accent3"/>
          </a:effectRef>
          <a:fontRef idx="minor">
            <a:schemeClr val="tx1"/>
          </a:fontRef>
        </p:style>
      </p:cxnSp>
      <p:sp>
        <p:nvSpPr>
          <p:cNvPr id="60" name="Rectangle 59">
            <a:extLst>
              <a:ext uri="{FF2B5EF4-FFF2-40B4-BE49-F238E27FC236}">
                <a16:creationId xmlns:a16="http://schemas.microsoft.com/office/drawing/2014/main" id="{80EDDAA9-817D-49A5-AD7F-E1E7AC721059}"/>
              </a:ext>
            </a:extLst>
          </p:cNvPr>
          <p:cNvSpPr/>
          <p:nvPr/>
        </p:nvSpPr>
        <p:spPr>
          <a:xfrm>
            <a:off x="1140262" y="4105120"/>
            <a:ext cx="300430" cy="289970"/>
          </a:xfrm>
          <a:prstGeom prst="rect">
            <a:avLst/>
          </a:prstGeom>
          <a:solidFill>
            <a:srgbClr val="00CC99"/>
          </a:solidFill>
          <a:scene3d>
            <a:camera prst="orthographicFront">
              <a:rot lat="0" lon="0" rev="0"/>
            </a:camera>
            <a:lightRig rig="flat" dir="tl">
              <a:rot lat="0" lon="0" rev="4200000"/>
            </a:lightRig>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400" dirty="0"/>
          </a:p>
        </p:txBody>
      </p:sp>
      <p:cxnSp>
        <p:nvCxnSpPr>
          <p:cNvPr id="9" name="Connecteur droit avec flèche 8">
            <a:extLst>
              <a:ext uri="{FF2B5EF4-FFF2-40B4-BE49-F238E27FC236}">
                <a16:creationId xmlns:a16="http://schemas.microsoft.com/office/drawing/2014/main" id="{7B580AA9-2694-4B63-B561-E1BF178CC4DD}"/>
              </a:ext>
            </a:extLst>
          </p:cNvPr>
          <p:cNvCxnSpPr>
            <a:cxnSpLocks/>
            <a:endCxn id="33" idx="3"/>
          </p:cNvCxnSpPr>
          <p:nvPr/>
        </p:nvCxnSpPr>
        <p:spPr>
          <a:xfrm>
            <a:off x="7110972" y="1962607"/>
            <a:ext cx="2825737" cy="250854"/>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33" name="Rectangle 32">
            <a:extLst>
              <a:ext uri="{FF2B5EF4-FFF2-40B4-BE49-F238E27FC236}">
                <a16:creationId xmlns:a16="http://schemas.microsoft.com/office/drawing/2014/main" id="{527E7D78-1064-4CC8-8839-C60ADC6AA286}"/>
              </a:ext>
            </a:extLst>
          </p:cNvPr>
          <p:cNvSpPr/>
          <p:nvPr/>
        </p:nvSpPr>
        <p:spPr>
          <a:xfrm>
            <a:off x="9636279" y="2068476"/>
            <a:ext cx="300430" cy="289970"/>
          </a:xfrm>
          <a:prstGeom prst="rect">
            <a:avLst/>
          </a:prstGeom>
          <a:scene3d>
            <a:camera prst="orthographicFront">
              <a:rot lat="0" lon="0" rev="0"/>
            </a:camera>
            <a:lightRig rig="flat" dir="tl">
              <a:rot lat="0" lon="0" rev="4200000"/>
            </a:lightRig>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400" dirty="0"/>
          </a:p>
        </p:txBody>
      </p:sp>
      <p:pic>
        <p:nvPicPr>
          <p:cNvPr id="6" name="Image 5">
            <a:extLst>
              <a:ext uri="{FF2B5EF4-FFF2-40B4-BE49-F238E27FC236}">
                <a16:creationId xmlns:a16="http://schemas.microsoft.com/office/drawing/2014/main" id="{81DCFCA0-244C-4153-87DD-D175F30C4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44" y="4459623"/>
            <a:ext cx="3868092" cy="1461417"/>
          </a:xfrm>
          <a:prstGeom prst="rect">
            <a:avLst/>
          </a:prstGeom>
        </p:spPr>
      </p:pic>
      <p:grpSp>
        <p:nvGrpSpPr>
          <p:cNvPr id="42" name="Groupe 41">
            <a:extLst>
              <a:ext uri="{FF2B5EF4-FFF2-40B4-BE49-F238E27FC236}">
                <a16:creationId xmlns:a16="http://schemas.microsoft.com/office/drawing/2014/main" id="{894852D4-6977-4228-8833-263A616B3113}"/>
              </a:ext>
            </a:extLst>
          </p:cNvPr>
          <p:cNvGrpSpPr/>
          <p:nvPr/>
        </p:nvGrpSpPr>
        <p:grpSpPr>
          <a:xfrm>
            <a:off x="1066800" y="1900716"/>
            <a:ext cx="2123340" cy="1752382"/>
            <a:chOff x="8927838" y="1678239"/>
            <a:chExt cx="2123340" cy="3879413"/>
          </a:xfrm>
        </p:grpSpPr>
        <p:sp>
          <p:nvSpPr>
            <p:cNvPr id="43" name="Rectangle 42">
              <a:extLst>
                <a:ext uri="{FF2B5EF4-FFF2-40B4-BE49-F238E27FC236}">
                  <a16:creationId xmlns:a16="http://schemas.microsoft.com/office/drawing/2014/main" id="{867C7D19-0CD0-48F4-A126-005D8330D5E4}"/>
                </a:ext>
              </a:extLst>
            </p:cNvPr>
            <p:cNvSpPr/>
            <p:nvPr/>
          </p:nvSpPr>
          <p:spPr>
            <a:xfrm>
              <a:off x="8927838" y="1678239"/>
              <a:ext cx="2123340" cy="3879413"/>
            </a:xfrm>
            <a:prstGeom prst="rect">
              <a:avLst/>
            </a:prstGeom>
            <a:solidFill>
              <a:srgbClr val="00CC99"/>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Module « Balise Mer »</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44" name="Rectangle 43">
              <a:extLst>
                <a:ext uri="{FF2B5EF4-FFF2-40B4-BE49-F238E27FC236}">
                  <a16:creationId xmlns:a16="http://schemas.microsoft.com/office/drawing/2014/main" id="{F26DF2F7-C1FE-40EC-94AD-B0D864DF9336}"/>
                </a:ext>
              </a:extLst>
            </p:cNvPr>
            <p:cNvSpPr/>
            <p:nvPr/>
          </p:nvSpPr>
          <p:spPr>
            <a:xfrm>
              <a:off x="8998359" y="4057162"/>
              <a:ext cx="1982297" cy="961668"/>
            </a:xfrm>
            <a:prstGeom prst="rect">
              <a:avLst/>
            </a:prstGeom>
            <a:solidFill>
              <a:srgbClr val="00CC99"/>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200" dirty="0"/>
                <a:t>Envoi requête ‘mer</a:t>
              </a:r>
              <a:r>
                <a:rPr lang="fr-FR" sz="1400" dirty="0"/>
                <a:t>’</a:t>
              </a:r>
            </a:p>
          </p:txBody>
        </p:sp>
      </p:grpSp>
      <p:cxnSp>
        <p:nvCxnSpPr>
          <p:cNvPr id="52" name="Connecteur droit avec flèche 51">
            <a:extLst>
              <a:ext uri="{FF2B5EF4-FFF2-40B4-BE49-F238E27FC236}">
                <a16:creationId xmlns:a16="http://schemas.microsoft.com/office/drawing/2014/main" id="{8C2B8B90-BC27-474C-A997-0CFE288C85A2}"/>
              </a:ext>
            </a:extLst>
          </p:cNvPr>
          <p:cNvCxnSpPr>
            <a:cxnSpLocks/>
            <a:stCxn id="10" idx="1"/>
            <a:endCxn id="53" idx="1"/>
          </p:cNvCxnSpPr>
          <p:nvPr/>
        </p:nvCxnSpPr>
        <p:spPr>
          <a:xfrm flipH="1">
            <a:off x="2732243" y="2112120"/>
            <a:ext cx="2253079" cy="42244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53" name="Rectangle 52">
            <a:extLst>
              <a:ext uri="{FF2B5EF4-FFF2-40B4-BE49-F238E27FC236}">
                <a16:creationId xmlns:a16="http://schemas.microsoft.com/office/drawing/2014/main" id="{8B240426-A8D9-4C78-9C8D-44D834D60724}"/>
              </a:ext>
            </a:extLst>
          </p:cNvPr>
          <p:cNvSpPr/>
          <p:nvPr/>
        </p:nvSpPr>
        <p:spPr>
          <a:xfrm>
            <a:off x="2732243" y="2389577"/>
            <a:ext cx="300430" cy="289970"/>
          </a:xfrm>
          <a:prstGeom prst="rect">
            <a:avLst/>
          </a:prstGeom>
          <a:scene3d>
            <a:camera prst="orthographicFront">
              <a:rot lat="0" lon="0" rev="0"/>
            </a:camera>
            <a:lightRig rig="flat" dir="tl">
              <a:rot lat="0" lon="0" rev="4200000"/>
            </a:lightRig>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400" dirty="0"/>
          </a:p>
        </p:txBody>
      </p:sp>
      <p:pic>
        <p:nvPicPr>
          <p:cNvPr id="26" name="Image 25">
            <a:extLst>
              <a:ext uri="{FF2B5EF4-FFF2-40B4-BE49-F238E27FC236}">
                <a16:creationId xmlns:a16="http://schemas.microsoft.com/office/drawing/2014/main" id="{03B6ADFD-B85C-419E-A03A-38A5597FF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303" y="3654087"/>
            <a:ext cx="3868092" cy="2707664"/>
          </a:xfrm>
          <a:prstGeom prst="rect">
            <a:avLst/>
          </a:prstGeom>
        </p:spPr>
      </p:pic>
      <p:sp>
        <p:nvSpPr>
          <p:cNvPr id="10" name="Rectangle 9">
            <a:extLst>
              <a:ext uri="{FF2B5EF4-FFF2-40B4-BE49-F238E27FC236}">
                <a16:creationId xmlns:a16="http://schemas.microsoft.com/office/drawing/2014/main" id="{808B615E-8374-4F8A-8ABE-9D618708DE52}"/>
              </a:ext>
            </a:extLst>
          </p:cNvPr>
          <p:cNvSpPr/>
          <p:nvPr/>
        </p:nvSpPr>
        <p:spPr>
          <a:xfrm>
            <a:off x="4985322" y="1311868"/>
            <a:ext cx="2390275" cy="160050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a:t>Module « </a:t>
            </a:r>
            <a:r>
              <a:rPr lang="fr-FR" sz="1400" dirty="0" err="1"/>
              <a:t>DatasMétéo</a:t>
            </a:r>
            <a:r>
              <a:rPr lang="fr-FR" sz="1400" dirty="0"/>
              <a:t> »</a:t>
            </a:r>
          </a:p>
          <a:p>
            <a:pPr algn="ctr"/>
            <a:r>
              <a:rPr lang="fr-FR" sz="1400" dirty="0"/>
              <a:t>- Ville</a:t>
            </a:r>
          </a:p>
          <a:p>
            <a:pPr algn="ctr"/>
            <a:r>
              <a:rPr lang="fr-FR" sz="1400" dirty="0"/>
              <a:t>- Humidité</a:t>
            </a:r>
          </a:p>
          <a:p>
            <a:pPr algn="ctr"/>
            <a:r>
              <a:rPr lang="fr-FR" sz="1400" dirty="0"/>
              <a:t>- Temps</a:t>
            </a:r>
          </a:p>
          <a:p>
            <a:pPr algn="ctr"/>
            <a:r>
              <a:rPr lang="fr-FR" sz="1400" dirty="0"/>
              <a:t>- Pression</a:t>
            </a:r>
          </a:p>
          <a:p>
            <a:pPr algn="ctr"/>
            <a:r>
              <a:rPr lang="fr-FR" sz="1400" dirty="0"/>
              <a:t>- Température</a:t>
            </a:r>
          </a:p>
          <a:p>
            <a:pPr algn="ctr"/>
            <a:r>
              <a:rPr lang="fr-FR" sz="1400" dirty="0"/>
              <a:t>- Icone</a:t>
            </a:r>
          </a:p>
        </p:txBody>
      </p:sp>
      <p:sp>
        <p:nvSpPr>
          <p:cNvPr id="54" name="Rectangle 53">
            <a:extLst>
              <a:ext uri="{FF2B5EF4-FFF2-40B4-BE49-F238E27FC236}">
                <a16:creationId xmlns:a16="http://schemas.microsoft.com/office/drawing/2014/main" id="{1C48C743-7267-420F-A993-B54F714F2220}"/>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2" name="Espace réservé du numéro de diapositive 1">
            <a:extLst>
              <a:ext uri="{FF2B5EF4-FFF2-40B4-BE49-F238E27FC236}">
                <a16:creationId xmlns:a16="http://schemas.microsoft.com/office/drawing/2014/main" id="{CC2B21BE-1D02-41D9-A29F-CDEB85D452AE}"/>
              </a:ext>
            </a:extLst>
          </p:cNvPr>
          <p:cNvSpPr>
            <a:spLocks noGrp="1"/>
          </p:cNvSpPr>
          <p:nvPr>
            <p:ph type="sldNum" sz="quarter" idx="12"/>
          </p:nvPr>
        </p:nvSpPr>
        <p:spPr/>
        <p:txBody>
          <a:bodyPr/>
          <a:lstStyle/>
          <a:p>
            <a:pPr rtl="0"/>
            <a:fld id="{34B7E4EF-A1BD-40F4-AB7B-04F084DD991D}" type="slidenum">
              <a:rPr lang="en-US" smtClean="0"/>
              <a:t>25</a:t>
            </a:fld>
            <a:endParaRPr lang="en-US"/>
          </a:p>
        </p:txBody>
      </p:sp>
    </p:spTree>
    <p:extLst>
      <p:ext uri="{BB962C8B-B14F-4D97-AF65-F5344CB8AC3E}">
        <p14:creationId xmlns:p14="http://schemas.microsoft.com/office/powerpoint/2010/main" val="131077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EAF59B4F-9428-4CC9-AD08-268A94AC5CF9}"/>
              </a:ext>
            </a:extLst>
          </p:cNvPr>
          <p:cNvSpPr>
            <a:spLocks noGrp="1"/>
          </p:cNvSpPr>
          <p:nvPr>
            <p:ph type="title"/>
          </p:nvPr>
        </p:nvSpPr>
        <p:spPr>
          <a:xfrm>
            <a:off x="1066800" y="642594"/>
            <a:ext cx="10058400" cy="556814"/>
          </a:xfrm>
        </p:spPr>
        <p:txBody>
          <a:bodyPr>
            <a:noAutofit/>
          </a:bodyPr>
          <a:lstStyle/>
          <a:p>
            <a:r>
              <a:rPr lang="fr-FR" sz="3600" dirty="0"/>
              <a:t>Balise Mer : Récupération des mesures</a:t>
            </a:r>
          </a:p>
        </p:txBody>
      </p:sp>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sz="1500" dirty="0">
                <a:solidFill>
                  <a:prstClr val="black"/>
                </a:solidFill>
              </a:rPr>
              <a:t>Récupération des paramètres température, pression, humidité</a:t>
            </a:r>
          </a:p>
          <a:p>
            <a:pPr marL="822960" lvl="3" indent="0">
              <a:buNone/>
            </a:pPr>
            <a:endParaRPr lang="fr-FR" sz="1500" dirty="0">
              <a:solidFill>
                <a:prstClr val="black"/>
              </a:solidFill>
            </a:endParaRPr>
          </a:p>
          <a:p>
            <a:pPr marL="0" indent="0">
              <a:buNone/>
            </a:pPr>
            <a:endParaRPr lang="fr-FR" dirty="0"/>
          </a:p>
        </p:txBody>
      </p:sp>
      <p:pic>
        <p:nvPicPr>
          <p:cNvPr id="9" name="Image 8">
            <a:extLst>
              <a:ext uri="{FF2B5EF4-FFF2-40B4-BE49-F238E27FC236}">
                <a16:creationId xmlns:a16="http://schemas.microsoft.com/office/drawing/2014/main" id="{5D24852D-1542-4788-9B4E-A237FBDD8E6C}"/>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4149976" y="2834733"/>
            <a:ext cx="6697010" cy="3886742"/>
          </a:xfrm>
          <a:prstGeom prst="rect">
            <a:avLst/>
          </a:prstGeom>
        </p:spPr>
      </p:pic>
      <p:pic>
        <p:nvPicPr>
          <p:cNvPr id="22" name="Image 21">
            <a:extLst>
              <a:ext uri="{FF2B5EF4-FFF2-40B4-BE49-F238E27FC236}">
                <a16:creationId xmlns:a16="http://schemas.microsoft.com/office/drawing/2014/main" id="{7B97F3E1-B338-4C4A-A690-0D7BD9A9BCD5}"/>
              </a:ext>
            </a:extLst>
          </p:cNvPr>
          <p:cNvPicPr>
            <a:picLocks noChangeAspect="1"/>
          </p:cNvPicPr>
          <p:nvPr/>
        </p:nvPicPr>
        <p:blipFill rotWithShape="1">
          <a:blip r:embed="rId3">
            <a:extLst>
              <a:ext uri="{28A0092B-C50C-407E-A947-70E740481C1C}">
                <a14:useLocalDpi xmlns:a14="http://schemas.microsoft.com/office/drawing/2010/main" val="0"/>
              </a:ext>
            </a:extLst>
          </a:blip>
          <a:srcRect l="73020" t="37553" r="4637" b="54746"/>
          <a:stretch/>
        </p:blipFill>
        <p:spPr>
          <a:xfrm>
            <a:off x="9035127" y="4294854"/>
            <a:ext cx="1496311" cy="299296"/>
          </a:xfrm>
          <a:prstGeom prst="roundRect">
            <a:avLst>
              <a:gd name="adj" fmla="val 16667"/>
            </a:avLst>
          </a:prstGeom>
          <a:ln>
            <a:noFill/>
          </a:ln>
          <a:effectLst>
            <a:outerShdw blurRad="76200" dist="38100" dir="7800000" algn="tl" rotWithShape="0">
              <a:srgbClr val="000000">
                <a:alpha val="40000"/>
              </a:srgbClr>
            </a:outerShdw>
          </a:effectLst>
        </p:spPr>
      </p:pic>
      <p:pic>
        <p:nvPicPr>
          <p:cNvPr id="23" name="Image 22">
            <a:extLst>
              <a:ext uri="{FF2B5EF4-FFF2-40B4-BE49-F238E27FC236}">
                <a16:creationId xmlns:a16="http://schemas.microsoft.com/office/drawing/2014/main" id="{448C1E3B-4DA4-4FD0-B56C-464FF2F21258}"/>
              </a:ext>
            </a:extLst>
          </p:cNvPr>
          <p:cNvPicPr>
            <a:picLocks noChangeAspect="1"/>
          </p:cNvPicPr>
          <p:nvPr/>
        </p:nvPicPr>
        <p:blipFill rotWithShape="1">
          <a:blip r:embed="rId3">
            <a:extLst>
              <a:ext uri="{28A0092B-C50C-407E-A947-70E740481C1C}">
                <a14:useLocalDpi xmlns:a14="http://schemas.microsoft.com/office/drawing/2010/main" val="0"/>
              </a:ext>
            </a:extLst>
          </a:blip>
          <a:srcRect l="74406" t="72296" r="5398" b="20004"/>
          <a:stretch/>
        </p:blipFill>
        <p:spPr>
          <a:xfrm>
            <a:off x="9121774" y="5641719"/>
            <a:ext cx="1352551" cy="299296"/>
          </a:xfrm>
          <a:prstGeom prst="roundRect">
            <a:avLst>
              <a:gd name="adj" fmla="val 16667"/>
            </a:avLst>
          </a:prstGeom>
          <a:ln>
            <a:noFill/>
          </a:ln>
          <a:effectLst>
            <a:outerShdw blurRad="76200" dist="38100" dir="7800000" algn="tl" rotWithShape="0">
              <a:srgbClr val="000000">
                <a:alpha val="40000"/>
              </a:srgbClr>
            </a:outerShdw>
          </a:effectLst>
        </p:spPr>
      </p:pic>
      <p:pic>
        <p:nvPicPr>
          <p:cNvPr id="19" name="Image 18">
            <a:extLst>
              <a:ext uri="{FF2B5EF4-FFF2-40B4-BE49-F238E27FC236}">
                <a16:creationId xmlns:a16="http://schemas.microsoft.com/office/drawing/2014/main" id="{1AF7C73B-EEDD-4037-924B-F8527EA4F1A0}"/>
              </a:ext>
            </a:extLst>
          </p:cNvPr>
          <p:cNvPicPr>
            <a:picLocks noChangeAspect="1"/>
          </p:cNvPicPr>
          <p:nvPr/>
        </p:nvPicPr>
        <p:blipFill rotWithShape="1">
          <a:blip r:embed="rId3">
            <a:extLst>
              <a:ext uri="{28A0092B-C50C-407E-A947-70E740481C1C}">
                <a14:useLocalDpi xmlns:a14="http://schemas.microsoft.com/office/drawing/2010/main" val="0"/>
              </a:ext>
            </a:extLst>
          </a:blip>
          <a:srcRect l="18060" t="39990" r="59597" b="35649"/>
          <a:stretch/>
        </p:blipFill>
        <p:spPr>
          <a:xfrm>
            <a:off x="5333771" y="4395277"/>
            <a:ext cx="1496311" cy="946879"/>
          </a:xfrm>
          <a:prstGeom prst="roundRect">
            <a:avLst>
              <a:gd name="adj" fmla="val 16667"/>
            </a:avLst>
          </a:prstGeom>
          <a:ln>
            <a:noFill/>
          </a:ln>
          <a:effectLst>
            <a:outerShdw blurRad="76200" dist="38100" dir="7800000" algn="tl" rotWithShape="0">
              <a:srgbClr val="000000">
                <a:alpha val="40000"/>
              </a:srgbClr>
            </a:outerShdw>
          </a:effectLst>
        </p:spPr>
      </p:pic>
      <p:sp>
        <p:nvSpPr>
          <p:cNvPr id="16" name="Rectangle 15">
            <a:extLst>
              <a:ext uri="{FF2B5EF4-FFF2-40B4-BE49-F238E27FC236}">
                <a16:creationId xmlns:a16="http://schemas.microsoft.com/office/drawing/2014/main" id="{9694461B-F503-403B-A338-07CF03157957}"/>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2" name="Espace réservé du numéro de diapositive 1">
            <a:extLst>
              <a:ext uri="{FF2B5EF4-FFF2-40B4-BE49-F238E27FC236}">
                <a16:creationId xmlns:a16="http://schemas.microsoft.com/office/drawing/2014/main" id="{0C0943EF-BA02-410A-A273-37EABA9FE09D}"/>
              </a:ext>
            </a:extLst>
          </p:cNvPr>
          <p:cNvSpPr>
            <a:spLocks noGrp="1"/>
          </p:cNvSpPr>
          <p:nvPr>
            <p:ph type="sldNum" sz="quarter" idx="12"/>
          </p:nvPr>
        </p:nvSpPr>
        <p:spPr/>
        <p:txBody>
          <a:bodyPr/>
          <a:lstStyle/>
          <a:p>
            <a:pPr rtl="0"/>
            <a:fld id="{34B7E4EF-A1BD-40F4-AB7B-04F084DD991D}" type="slidenum">
              <a:rPr lang="en-US" smtClean="0"/>
              <a:t>26</a:t>
            </a:fld>
            <a:endParaRPr lang="en-US"/>
          </a:p>
        </p:txBody>
      </p:sp>
      <p:pic>
        <p:nvPicPr>
          <p:cNvPr id="17" name="Image 16">
            <a:extLst>
              <a:ext uri="{FF2B5EF4-FFF2-40B4-BE49-F238E27FC236}">
                <a16:creationId xmlns:a16="http://schemas.microsoft.com/office/drawing/2014/main" id="{48715C79-3944-4207-AAFA-63ACE8569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966" y="1733971"/>
            <a:ext cx="5391902" cy="1486107"/>
          </a:xfrm>
          <a:prstGeom prst="rect">
            <a:avLst/>
          </a:prstGeom>
        </p:spPr>
      </p:pic>
      <p:cxnSp>
        <p:nvCxnSpPr>
          <p:cNvPr id="20" name="Connecteur droit avec flèche 19">
            <a:extLst>
              <a:ext uri="{FF2B5EF4-FFF2-40B4-BE49-F238E27FC236}">
                <a16:creationId xmlns:a16="http://schemas.microsoft.com/office/drawing/2014/main" id="{8D7001E5-86EB-414D-AB52-37D2C49AA368}"/>
              </a:ext>
            </a:extLst>
          </p:cNvPr>
          <p:cNvCxnSpPr>
            <a:cxnSpLocks/>
            <a:endCxn id="22" idx="1"/>
          </p:cNvCxnSpPr>
          <p:nvPr/>
        </p:nvCxnSpPr>
        <p:spPr>
          <a:xfrm>
            <a:off x="4852282" y="2736937"/>
            <a:ext cx="4182845" cy="17075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5BFE0B3C-E11D-498D-8D4D-C48AE5612BA4}"/>
              </a:ext>
            </a:extLst>
          </p:cNvPr>
          <p:cNvCxnSpPr>
            <a:cxnSpLocks/>
          </p:cNvCxnSpPr>
          <p:nvPr/>
        </p:nvCxnSpPr>
        <p:spPr>
          <a:xfrm>
            <a:off x="3380497" y="2733793"/>
            <a:ext cx="2061453" cy="1989438"/>
          </a:xfrm>
          <a:prstGeom prst="straightConnector1">
            <a:avLst/>
          </a:prstGeom>
          <a:ln w="28575">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ADCF9D89-23CF-4952-8333-8588089B86D7}"/>
              </a:ext>
            </a:extLst>
          </p:cNvPr>
          <p:cNvSpPr/>
          <p:nvPr/>
        </p:nvSpPr>
        <p:spPr>
          <a:xfrm>
            <a:off x="2615080" y="2477024"/>
            <a:ext cx="1067920" cy="2683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28D54BF-1322-4CF8-B773-AE42ACB65591}"/>
              </a:ext>
            </a:extLst>
          </p:cNvPr>
          <p:cNvSpPr/>
          <p:nvPr/>
        </p:nvSpPr>
        <p:spPr>
          <a:xfrm>
            <a:off x="3740446" y="2477373"/>
            <a:ext cx="1269703" cy="26839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E95DCCB-CDD4-4167-AF2D-18386CA6B58F}"/>
              </a:ext>
            </a:extLst>
          </p:cNvPr>
          <p:cNvSpPr/>
          <p:nvPr/>
        </p:nvSpPr>
        <p:spPr>
          <a:xfrm>
            <a:off x="5067595" y="2477024"/>
            <a:ext cx="1269703" cy="26839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C67BDD34-A0E4-45A6-8BEC-366B246B757A}"/>
              </a:ext>
            </a:extLst>
          </p:cNvPr>
          <p:cNvCxnSpPr>
            <a:cxnSpLocks/>
          </p:cNvCxnSpPr>
          <p:nvPr/>
        </p:nvCxnSpPr>
        <p:spPr>
          <a:xfrm>
            <a:off x="6337298" y="2736937"/>
            <a:ext cx="2867859" cy="2916511"/>
          </a:xfrm>
          <a:prstGeom prst="straightConnector1">
            <a:avLst/>
          </a:prstGeom>
          <a:ln w="28575">
            <a:solidFill>
              <a:srgbClr val="00B05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83169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4416C0C5-A441-47BE-B32B-CA83C534D0C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4854271" y="1623278"/>
            <a:ext cx="6601746" cy="3934374"/>
          </a:xfrm>
          <a:prstGeom prst="rect">
            <a:avLst/>
          </a:prstGeom>
        </p:spPr>
      </p:pic>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sz="1500" dirty="0">
                <a:solidFill>
                  <a:prstClr val="black"/>
                </a:solidFill>
              </a:rPr>
              <a:t>Exploitation des données de pression</a:t>
            </a:r>
          </a:p>
          <a:p>
            <a:pPr marL="822960" lvl="3" indent="0">
              <a:buNone/>
            </a:pPr>
            <a:endParaRPr lang="fr-FR" sz="1500" dirty="0">
              <a:solidFill>
                <a:prstClr val="black"/>
              </a:solidFill>
            </a:endParaRPr>
          </a:p>
          <a:p>
            <a:pPr marL="0" indent="0">
              <a:buNone/>
            </a:pPr>
            <a:endParaRPr lang="fr-FR" dirty="0"/>
          </a:p>
        </p:txBody>
      </p:sp>
      <p:grpSp>
        <p:nvGrpSpPr>
          <p:cNvPr id="3" name="Groupe 2">
            <a:extLst>
              <a:ext uri="{FF2B5EF4-FFF2-40B4-BE49-F238E27FC236}">
                <a16:creationId xmlns:a16="http://schemas.microsoft.com/office/drawing/2014/main" id="{A7FCF875-4181-4A73-903C-CCA951D75A2E}"/>
              </a:ext>
            </a:extLst>
          </p:cNvPr>
          <p:cNvGrpSpPr/>
          <p:nvPr/>
        </p:nvGrpSpPr>
        <p:grpSpPr>
          <a:xfrm>
            <a:off x="1066800" y="2208864"/>
            <a:ext cx="3240000" cy="3240000"/>
            <a:chOff x="1066800" y="1904619"/>
            <a:chExt cx="4048125" cy="4048125"/>
          </a:xfrm>
        </p:grpSpPr>
        <p:pic>
          <p:nvPicPr>
            <p:cNvPr id="1026" name="Picture 2" descr="XLTWKK Thermomètre mural maison hygromètre baromètre baromètre marin  baromètre famille baromètre ménage mural: Amazon.fr: Sports et Loisirs">
              <a:extLst>
                <a:ext uri="{FF2B5EF4-FFF2-40B4-BE49-F238E27FC236}">
                  <a16:creationId xmlns:a16="http://schemas.microsoft.com/office/drawing/2014/main" id="{C58F336D-D5C3-4F0C-AA8F-A100A0D0E9C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353" b="98588" l="1412" r="98353">
                          <a14:foregroundMark x1="8252" y1="25228" x2="1176" y2="45647"/>
                          <a14:foregroundMark x1="1176" y1="45647" x2="1125" y2="51403"/>
                          <a14:foregroundMark x1="16785" y1="86095" x2="45412" y2="97882"/>
                          <a14:foregroundMark x1="45412" y1="97882" x2="54439" y2="98566"/>
                          <a14:foregroundMark x1="88117" y1="80668" x2="96160" y2="58509"/>
                          <a14:foregroundMark x1="97119" y1="42759" x2="97027" y2="38887"/>
                          <a14:foregroundMark x1="70607" y1="5904" x2="38118" y2="2588"/>
                          <a14:foregroundMark x1="38118" y1="2588" x2="25527" y2="7649"/>
                          <a14:foregroundMark x1="19294" y1="12706" x2="19294" y2="12706"/>
                          <a14:foregroundMark x1="21176" y1="11529" x2="21176" y2="11529"/>
                          <a14:foregroundMark x1="90588" y1="28471" x2="90588" y2="28471"/>
                          <a14:foregroundMark x1="92941" y1="33412" x2="92941" y2="33412"/>
                          <a14:foregroundMark x1="93647" y1="39059" x2="93647" y2="39059"/>
                          <a14:foregroundMark x1="94824" y1="44000" x2="94824" y2="44000"/>
                          <a14:foregroundMark x1="96000" y1="63765" x2="96000" y2="63765"/>
                          <a14:foregroundMark x1="81412" y1="84000" x2="81412" y2="84000"/>
                          <a14:foregroundMark x1="69412" y1="92000" x2="69412" y2="92000"/>
                          <a14:foregroundMark x1="56000" y1="93412" x2="56000" y2="93412"/>
                          <a14:foregroundMark x1="50353" y1="95294" x2="50353" y2="95294"/>
                          <a14:foregroundMark x1="18588" y1="82353" x2="18588" y2="82353"/>
                          <a14:foregroundMark x1="10588" y1="70118" x2="10588" y2="70118"/>
                          <a14:foregroundMark x1="8000" y1="66353" x2="8000" y2="66353"/>
                          <a14:foregroundMark x1="21176" y1="11294" x2="21176" y2="11294"/>
                          <a14:foregroundMark x1="21539" y1="10959" x2="20706" y2="12000"/>
                          <a14:foregroundMark x1="21176" y1="11294" x2="16000" y2="17176"/>
                          <a14:foregroundMark x1="76706" y1="9647" x2="83294" y2="15294"/>
                          <a14:foregroundMark x1="97882" y1="43294" x2="98118" y2="51059"/>
                          <a14:foregroundMark x1="98588" y1="49882" x2="97176" y2="59765"/>
                          <a14:foregroundMark x1="41647" y1="98118" x2="53412" y2="98588"/>
                          <a14:foregroundMark x1="63684" y1="96355" x2="64235" y2="96235"/>
                          <a14:foregroundMark x1="53412" y1="98588" x2="54315" y2="98392"/>
                          <a14:foregroundMark x1="26353" y1="7294" x2="20706" y2="11294"/>
                          <a14:foregroundMark x1="14353" y1="16941" x2="11811" y2="19737"/>
                          <a14:backgroundMark x1="13318" y1="16177" x2="13981" y2="15719"/>
                          <a14:backgroundMark x1="15069" y1="12205" x2="9412" y2="13647"/>
                          <a14:backgroundMark x1="9412" y1="13647" x2="10346" y2="15431"/>
                          <a14:backgroundMark x1="1647" y1="68000" x2="1647" y2="68000"/>
                          <a14:backgroundMark x1="235" y1="62118" x2="4471" y2="77647"/>
                          <a14:backgroundMark x1="4941" y1="76941" x2="13176" y2="84941"/>
                          <a14:backgroundMark x1="13647" y1="85176" x2="14824" y2="86118"/>
                          <a14:backgroundMark x1="14588" y1="84706" x2="14588" y2="84706"/>
                          <a14:backgroundMark x1="14353" y1="84706" x2="14353" y2="84706"/>
                          <a14:backgroundMark x1="63128" y1="98212" x2="86118" y2="87529"/>
                          <a14:backgroundMark x1="86118" y1="87529" x2="89647" y2="84471"/>
                          <a14:backgroundMark x1="88706" y1="83059" x2="85882" y2="84706"/>
                          <a14:backgroundMark x1="84286" y1="14439" x2="91294" y2="20235"/>
                          <a14:backgroundMark x1="72235" y1="4471" x2="77581" y2="8893"/>
                          <a14:backgroundMark x1="91294" y1="20235" x2="99765" y2="37647"/>
                          <a14:backgroundMark x1="92235" y1="20471" x2="92235" y2="20471"/>
                          <a14:backgroundMark x1="471" y1="55765" x2="1882" y2="63059"/>
                          <a14:backgroundMark x1="8991" y1="21634" x2="6824" y2="24235"/>
                          <a14:backgroundMark x1="92235" y1="20000" x2="92235" y2="20000"/>
                          <a14:backgroundMark x1="91529" y1="18824" x2="92471" y2="21176"/>
                          <a14:backgroundMark x1="99294" y1="42824" x2="99281" y2="43252"/>
                          <a14:backgroundMark x1="64941" y1="98118" x2="55294" y2="99765"/>
                          <a14:backgroundMark x1="88706" y1="80941" x2="87529" y2="83294"/>
                          <a14:backgroundMark x1="13176" y1="84706" x2="16000" y2="86824"/>
                          <a14:backgroundMark x1="11059" y1="19294" x2="8235" y2="23529"/>
                          <a14:backgroundMark x1="235" y1="51529" x2="1412" y2="59765"/>
                        </a14:backgroundRemoval>
                      </a14:imgEffect>
                    </a14:imgLayer>
                  </a14:imgProps>
                </a:ext>
                <a:ext uri="{28A0092B-C50C-407E-A947-70E740481C1C}">
                  <a14:useLocalDpi xmlns:a14="http://schemas.microsoft.com/office/drawing/2010/main" val="0"/>
                </a:ext>
              </a:extLst>
            </a:blip>
            <a:srcRect/>
            <a:stretch>
              <a:fillRect/>
            </a:stretch>
          </p:blipFill>
          <p:spPr bwMode="auto">
            <a:xfrm>
              <a:off x="1066800" y="1904619"/>
              <a:ext cx="4048125"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Arc 1">
              <a:extLst>
                <a:ext uri="{FF2B5EF4-FFF2-40B4-BE49-F238E27FC236}">
                  <a16:creationId xmlns:a16="http://schemas.microsoft.com/office/drawing/2014/main" id="{00BEC3AA-8F15-48CB-89EC-5B218ADF0DF9}"/>
                </a:ext>
              </a:extLst>
            </p:cNvPr>
            <p:cNvSpPr/>
            <p:nvPr/>
          </p:nvSpPr>
          <p:spPr>
            <a:xfrm>
              <a:off x="1699480" y="2521461"/>
              <a:ext cx="2772000" cy="2772000"/>
            </a:xfrm>
            <a:prstGeom prst="arc">
              <a:avLst>
                <a:gd name="adj1" fmla="val 8092805"/>
                <a:gd name="adj2" fmla="val 14514872"/>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FC423597-CA8D-412D-8138-B8ADE58AFC93}"/>
                </a:ext>
              </a:extLst>
            </p:cNvPr>
            <p:cNvSpPr/>
            <p:nvPr/>
          </p:nvSpPr>
          <p:spPr>
            <a:xfrm>
              <a:off x="1718530" y="2530986"/>
              <a:ext cx="2772000" cy="2772000"/>
            </a:xfrm>
            <a:prstGeom prst="arc">
              <a:avLst>
                <a:gd name="adj1" fmla="val 14556024"/>
                <a:gd name="adj2" fmla="val 17752038"/>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B7A5C65C-9344-4088-A8EF-7EB68EF12D55}"/>
                </a:ext>
              </a:extLst>
            </p:cNvPr>
            <p:cNvSpPr/>
            <p:nvPr/>
          </p:nvSpPr>
          <p:spPr>
            <a:xfrm>
              <a:off x="1728055" y="2530986"/>
              <a:ext cx="2772000" cy="2772000"/>
            </a:xfrm>
            <a:prstGeom prst="arc">
              <a:avLst>
                <a:gd name="adj1" fmla="val 17719475"/>
                <a:gd name="adj2" fmla="val 2692175"/>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Titre 1">
            <a:extLst>
              <a:ext uri="{FF2B5EF4-FFF2-40B4-BE49-F238E27FC236}">
                <a16:creationId xmlns:a16="http://schemas.microsoft.com/office/drawing/2014/main" id="{455FDA57-4828-4A73-ABEE-296C21EEADE1}"/>
              </a:ext>
            </a:extLst>
          </p:cNvPr>
          <p:cNvSpPr txBox="1">
            <a:spLocks/>
          </p:cNvSpPr>
          <p:nvPr/>
        </p:nvSpPr>
        <p:spPr>
          <a:xfrm>
            <a:off x="1066800" y="642594"/>
            <a:ext cx="10058400" cy="55681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fr-FR" cap="all" dirty="0"/>
              <a:t>Balise Mer : Illustration fonction de la pression</a:t>
            </a:r>
          </a:p>
        </p:txBody>
      </p:sp>
      <p:sp>
        <p:nvSpPr>
          <p:cNvPr id="21" name="Forme libre : forme 20">
            <a:extLst>
              <a:ext uri="{FF2B5EF4-FFF2-40B4-BE49-F238E27FC236}">
                <a16:creationId xmlns:a16="http://schemas.microsoft.com/office/drawing/2014/main" id="{0B8F4146-3DB6-4E35-BD3F-87342E3C655F}"/>
              </a:ext>
            </a:extLst>
          </p:cNvPr>
          <p:cNvSpPr/>
          <p:nvPr/>
        </p:nvSpPr>
        <p:spPr>
          <a:xfrm>
            <a:off x="2436648" y="1690467"/>
            <a:ext cx="8176923" cy="1303104"/>
          </a:xfrm>
          <a:custGeom>
            <a:avLst/>
            <a:gdLst>
              <a:gd name="connsiteX0" fmla="*/ 8176923 w 8176923"/>
              <a:gd name="connsiteY0" fmla="*/ 1303104 h 1303104"/>
              <a:gd name="connsiteX1" fmla="*/ 4236295 w 8176923"/>
              <a:gd name="connsiteY1" fmla="*/ 83904 h 1303104"/>
              <a:gd name="connsiteX2" fmla="*/ 654895 w 8176923"/>
              <a:gd name="connsiteY2" fmla="*/ 192762 h 1303104"/>
              <a:gd name="connsiteX3" fmla="*/ 12638 w 8176923"/>
              <a:gd name="connsiteY3" fmla="*/ 889447 h 1303104"/>
            </a:gdLst>
            <a:ahLst/>
            <a:cxnLst>
              <a:cxn ang="0">
                <a:pos x="connsiteX0" y="connsiteY0"/>
              </a:cxn>
              <a:cxn ang="0">
                <a:pos x="connsiteX1" y="connsiteY1"/>
              </a:cxn>
              <a:cxn ang="0">
                <a:pos x="connsiteX2" y="connsiteY2"/>
              </a:cxn>
              <a:cxn ang="0">
                <a:pos x="connsiteX3" y="connsiteY3"/>
              </a:cxn>
            </a:cxnLst>
            <a:rect l="l" t="t" r="r" b="b"/>
            <a:pathLst>
              <a:path w="8176923" h="1303104">
                <a:moveTo>
                  <a:pt x="8176923" y="1303104"/>
                </a:moveTo>
                <a:cubicBezTo>
                  <a:pt x="6833444" y="786032"/>
                  <a:pt x="5489966" y="268961"/>
                  <a:pt x="4236295" y="83904"/>
                </a:cubicBezTo>
                <a:cubicBezTo>
                  <a:pt x="2982624" y="-101153"/>
                  <a:pt x="1358838" y="58505"/>
                  <a:pt x="654895" y="192762"/>
                </a:cubicBezTo>
                <a:cubicBezTo>
                  <a:pt x="-49048" y="327019"/>
                  <a:pt x="-18205" y="608233"/>
                  <a:pt x="12638" y="889447"/>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 forme 21">
            <a:extLst>
              <a:ext uri="{FF2B5EF4-FFF2-40B4-BE49-F238E27FC236}">
                <a16:creationId xmlns:a16="http://schemas.microsoft.com/office/drawing/2014/main" id="{61ADC78A-5FF4-4140-BC67-7538CE60DE7D}"/>
              </a:ext>
            </a:extLst>
          </p:cNvPr>
          <p:cNvSpPr/>
          <p:nvPr/>
        </p:nvSpPr>
        <p:spPr>
          <a:xfrm>
            <a:off x="3067050" y="2667000"/>
            <a:ext cx="1896836" cy="566057"/>
          </a:xfrm>
          <a:custGeom>
            <a:avLst/>
            <a:gdLst>
              <a:gd name="connsiteX0" fmla="*/ 0 w 2046515"/>
              <a:gd name="connsiteY0" fmla="*/ 0 h 566057"/>
              <a:gd name="connsiteX1" fmla="*/ 1621972 w 2046515"/>
              <a:gd name="connsiteY1" fmla="*/ 359229 h 566057"/>
              <a:gd name="connsiteX2" fmla="*/ 2046515 w 2046515"/>
              <a:gd name="connsiteY2" fmla="*/ 566057 h 566057"/>
            </a:gdLst>
            <a:ahLst/>
            <a:cxnLst>
              <a:cxn ang="0">
                <a:pos x="connsiteX0" y="connsiteY0"/>
              </a:cxn>
              <a:cxn ang="0">
                <a:pos x="connsiteX1" y="connsiteY1"/>
              </a:cxn>
              <a:cxn ang="0">
                <a:pos x="connsiteX2" y="connsiteY2"/>
              </a:cxn>
            </a:cxnLst>
            <a:rect l="l" t="t" r="r" b="b"/>
            <a:pathLst>
              <a:path w="2046515" h="566057">
                <a:moveTo>
                  <a:pt x="0" y="0"/>
                </a:moveTo>
                <a:cubicBezTo>
                  <a:pt x="640443" y="132443"/>
                  <a:pt x="1280886" y="264886"/>
                  <a:pt x="1621972" y="359229"/>
                </a:cubicBezTo>
                <a:cubicBezTo>
                  <a:pt x="1963058" y="453572"/>
                  <a:pt x="2004786" y="509814"/>
                  <a:pt x="2046515" y="566057"/>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 24">
            <a:extLst>
              <a:ext uri="{FF2B5EF4-FFF2-40B4-BE49-F238E27FC236}">
                <a16:creationId xmlns:a16="http://schemas.microsoft.com/office/drawing/2014/main" id="{D2CA2C5E-79F7-4902-9F7B-A641F13A90E3}"/>
              </a:ext>
            </a:extLst>
          </p:cNvPr>
          <p:cNvPicPr>
            <a:picLocks noChangeAspect="1"/>
          </p:cNvPicPr>
          <p:nvPr/>
        </p:nvPicPr>
        <p:blipFill rotWithShape="1">
          <a:blip r:embed="rId3">
            <a:extLst>
              <a:ext uri="{28A0092B-C50C-407E-A947-70E740481C1C}">
                <a14:useLocalDpi xmlns:a14="http://schemas.microsoft.com/office/drawing/2010/main" val="0"/>
              </a:ext>
            </a:extLst>
          </a:blip>
          <a:srcRect l="3530" t="38265" r="81300" b="34921"/>
          <a:stretch/>
        </p:blipFill>
        <p:spPr>
          <a:xfrm>
            <a:off x="5137289" y="3175258"/>
            <a:ext cx="1001486" cy="1054980"/>
          </a:xfrm>
          <a:prstGeom prst="roundRect">
            <a:avLst>
              <a:gd name="adj" fmla="val 16667"/>
            </a:avLst>
          </a:prstGeom>
          <a:ln>
            <a:noFill/>
          </a:ln>
          <a:effectLst>
            <a:outerShdw blurRad="76200" dist="38100" dir="7800000" algn="tl" rotWithShape="0">
              <a:srgbClr val="000000">
                <a:alpha val="40000"/>
              </a:srgbClr>
            </a:outerShdw>
          </a:effectLst>
        </p:spPr>
      </p:pic>
      <p:pic>
        <p:nvPicPr>
          <p:cNvPr id="26" name="Image 25">
            <a:extLst>
              <a:ext uri="{FF2B5EF4-FFF2-40B4-BE49-F238E27FC236}">
                <a16:creationId xmlns:a16="http://schemas.microsoft.com/office/drawing/2014/main" id="{7E228D52-949F-4E90-BB9C-057847B15209}"/>
              </a:ext>
            </a:extLst>
          </p:cNvPr>
          <p:cNvPicPr>
            <a:picLocks noChangeAspect="1"/>
          </p:cNvPicPr>
          <p:nvPr/>
        </p:nvPicPr>
        <p:blipFill rotWithShape="1">
          <a:blip r:embed="rId3">
            <a:extLst>
              <a:ext uri="{28A0092B-C50C-407E-A947-70E740481C1C}">
                <a14:useLocalDpi xmlns:a14="http://schemas.microsoft.com/office/drawing/2010/main" val="0"/>
              </a:ext>
            </a:extLst>
          </a:blip>
          <a:srcRect l="66984" t="36813" r="3104" b="54012"/>
          <a:stretch/>
        </p:blipFill>
        <p:spPr>
          <a:xfrm>
            <a:off x="9258996" y="3083625"/>
            <a:ext cx="1974677" cy="360996"/>
          </a:xfrm>
          <a:prstGeom prst="roundRect">
            <a:avLst>
              <a:gd name="adj" fmla="val 16667"/>
            </a:avLst>
          </a:prstGeom>
          <a:ln>
            <a:noFill/>
          </a:ln>
          <a:effectLst>
            <a:outerShdw blurRad="76200" dist="38100" dir="7800000" algn="tl" rotWithShape="0">
              <a:srgbClr val="000000">
                <a:alpha val="40000"/>
              </a:srgbClr>
            </a:outerShdw>
          </a:effectLst>
        </p:spPr>
      </p:pic>
      <p:sp>
        <p:nvSpPr>
          <p:cNvPr id="16" name="Rectangle 15">
            <a:extLst>
              <a:ext uri="{FF2B5EF4-FFF2-40B4-BE49-F238E27FC236}">
                <a16:creationId xmlns:a16="http://schemas.microsoft.com/office/drawing/2014/main" id="{353131D3-5CEC-46B7-890F-D2BFA01F691E}"/>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4" name="Espace réservé du numéro de diapositive 3">
            <a:extLst>
              <a:ext uri="{FF2B5EF4-FFF2-40B4-BE49-F238E27FC236}">
                <a16:creationId xmlns:a16="http://schemas.microsoft.com/office/drawing/2014/main" id="{D75C19DE-1DF4-4177-B92A-BE2E2C857CC2}"/>
              </a:ext>
            </a:extLst>
          </p:cNvPr>
          <p:cNvSpPr>
            <a:spLocks noGrp="1"/>
          </p:cNvSpPr>
          <p:nvPr>
            <p:ph type="sldNum" sz="quarter" idx="12"/>
          </p:nvPr>
        </p:nvSpPr>
        <p:spPr/>
        <p:txBody>
          <a:bodyPr/>
          <a:lstStyle/>
          <a:p>
            <a:pPr rtl="0"/>
            <a:fld id="{34B7E4EF-A1BD-40F4-AB7B-04F084DD991D}" type="slidenum">
              <a:rPr lang="en-US" smtClean="0"/>
              <a:t>27</a:t>
            </a:fld>
            <a:endParaRPr lang="en-US"/>
          </a:p>
        </p:txBody>
      </p:sp>
    </p:spTree>
    <p:extLst>
      <p:ext uri="{BB962C8B-B14F-4D97-AF65-F5344CB8AC3E}">
        <p14:creationId xmlns:p14="http://schemas.microsoft.com/office/powerpoint/2010/main" val="571211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dirty="0">
                <a:solidFill>
                  <a:prstClr val="black"/>
                </a:solidFill>
              </a:rPr>
              <a:t>Représentation graphique des données</a:t>
            </a:r>
            <a:endParaRPr lang="fr-FR" sz="1500" dirty="0">
              <a:solidFill>
                <a:prstClr val="black"/>
              </a:solidFill>
            </a:endParaRPr>
          </a:p>
          <a:p>
            <a:pPr marL="822960" lvl="3" indent="0">
              <a:buNone/>
            </a:pPr>
            <a:endParaRPr lang="fr-FR" sz="1500" dirty="0">
              <a:solidFill>
                <a:prstClr val="black"/>
              </a:solidFill>
            </a:endParaRPr>
          </a:p>
          <a:p>
            <a:pPr marL="0" indent="0">
              <a:buNone/>
            </a:pPr>
            <a:endParaRPr lang="fr-FR" dirty="0"/>
          </a:p>
        </p:txBody>
      </p:sp>
      <p:sp>
        <p:nvSpPr>
          <p:cNvPr id="15" name="Titre 1">
            <a:extLst>
              <a:ext uri="{FF2B5EF4-FFF2-40B4-BE49-F238E27FC236}">
                <a16:creationId xmlns:a16="http://schemas.microsoft.com/office/drawing/2014/main" id="{455FDA57-4828-4A73-ABEE-296C21EEADE1}"/>
              </a:ext>
            </a:extLst>
          </p:cNvPr>
          <p:cNvSpPr txBox="1">
            <a:spLocks/>
          </p:cNvSpPr>
          <p:nvPr/>
        </p:nvSpPr>
        <p:spPr>
          <a:xfrm>
            <a:off x="1066800" y="642594"/>
            <a:ext cx="10058400" cy="55681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fr-FR" cap="all" dirty="0"/>
              <a:t>Balise Mer : Graphique des mesures</a:t>
            </a:r>
          </a:p>
        </p:txBody>
      </p:sp>
      <p:sp>
        <p:nvSpPr>
          <p:cNvPr id="9" name="Rectangle 8">
            <a:extLst>
              <a:ext uri="{FF2B5EF4-FFF2-40B4-BE49-F238E27FC236}">
                <a16:creationId xmlns:a16="http://schemas.microsoft.com/office/drawing/2014/main" id="{37961503-735F-4F88-8E1C-3681745D310E}"/>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2" name="Espace réservé du numéro de diapositive 1">
            <a:extLst>
              <a:ext uri="{FF2B5EF4-FFF2-40B4-BE49-F238E27FC236}">
                <a16:creationId xmlns:a16="http://schemas.microsoft.com/office/drawing/2014/main" id="{F797F1D9-9CD9-44BB-8696-B79652E62C62}"/>
              </a:ext>
            </a:extLst>
          </p:cNvPr>
          <p:cNvSpPr>
            <a:spLocks noGrp="1"/>
          </p:cNvSpPr>
          <p:nvPr>
            <p:ph type="sldNum" sz="quarter" idx="12"/>
          </p:nvPr>
        </p:nvSpPr>
        <p:spPr/>
        <p:txBody>
          <a:bodyPr/>
          <a:lstStyle/>
          <a:p>
            <a:pPr rtl="0"/>
            <a:fld id="{34B7E4EF-A1BD-40F4-AB7B-04F084DD991D}" type="slidenum">
              <a:rPr lang="en-US" smtClean="0"/>
              <a:t>28</a:t>
            </a:fld>
            <a:endParaRPr lang="en-US"/>
          </a:p>
        </p:txBody>
      </p:sp>
      <p:grpSp>
        <p:nvGrpSpPr>
          <p:cNvPr id="3" name="Groupe 2">
            <a:extLst>
              <a:ext uri="{FF2B5EF4-FFF2-40B4-BE49-F238E27FC236}">
                <a16:creationId xmlns:a16="http://schemas.microsoft.com/office/drawing/2014/main" id="{2E74C3B7-99B9-49D1-8773-22085292B09D}"/>
              </a:ext>
            </a:extLst>
          </p:cNvPr>
          <p:cNvGrpSpPr/>
          <p:nvPr/>
        </p:nvGrpSpPr>
        <p:grpSpPr>
          <a:xfrm>
            <a:off x="917782" y="2787101"/>
            <a:ext cx="6601746" cy="3934374"/>
            <a:chOff x="1066800" y="1909676"/>
            <a:chExt cx="6601746" cy="3934374"/>
          </a:xfrm>
        </p:grpSpPr>
        <p:pic>
          <p:nvPicPr>
            <p:cNvPr id="17" name="Image 16">
              <a:extLst>
                <a:ext uri="{FF2B5EF4-FFF2-40B4-BE49-F238E27FC236}">
                  <a16:creationId xmlns:a16="http://schemas.microsoft.com/office/drawing/2014/main" id="{4416C0C5-A441-47BE-B32B-CA83C534D0C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6800" y="1909676"/>
              <a:ext cx="6601746" cy="3934374"/>
            </a:xfrm>
            <a:prstGeom prst="rect">
              <a:avLst/>
            </a:prstGeom>
          </p:spPr>
        </p:pic>
        <p:pic>
          <p:nvPicPr>
            <p:cNvPr id="16" name="Image 15">
              <a:extLst>
                <a:ext uri="{FF2B5EF4-FFF2-40B4-BE49-F238E27FC236}">
                  <a16:creationId xmlns:a16="http://schemas.microsoft.com/office/drawing/2014/main" id="{784436BD-E730-43CC-88C0-F08B262E43A4}"/>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938" t="71631" r="34401" b="2465"/>
            <a:stretch/>
          </p:blipFill>
          <p:spPr>
            <a:xfrm>
              <a:off x="1227906" y="4738826"/>
              <a:ext cx="4136716" cy="1019176"/>
            </a:xfrm>
            <a:prstGeom prst="roundRect">
              <a:avLst>
                <a:gd name="adj" fmla="val 16667"/>
              </a:avLst>
            </a:prstGeom>
            <a:ln>
              <a:noFill/>
            </a:ln>
            <a:effectLst>
              <a:outerShdw blurRad="76200" dist="38100" dir="7800000" algn="tl" rotWithShape="0">
                <a:srgbClr val="000000">
                  <a:alpha val="40000"/>
                </a:srgbClr>
              </a:outerShdw>
            </a:effectLst>
          </p:spPr>
        </p:pic>
        <p:pic>
          <p:nvPicPr>
            <p:cNvPr id="18" name="Image 17">
              <a:extLst>
                <a:ext uri="{FF2B5EF4-FFF2-40B4-BE49-F238E27FC236}">
                  <a16:creationId xmlns:a16="http://schemas.microsoft.com/office/drawing/2014/main" id="{E36D3A34-4777-4574-98C5-53CE90F1734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6818" t="71640" r="2162" b="2457"/>
            <a:stretch/>
          </p:blipFill>
          <p:spPr>
            <a:xfrm>
              <a:off x="5480355" y="4726847"/>
              <a:ext cx="2047875" cy="1019177"/>
            </a:xfrm>
            <a:prstGeom prst="roundRect">
              <a:avLst>
                <a:gd name="adj" fmla="val 16667"/>
              </a:avLst>
            </a:prstGeom>
            <a:ln>
              <a:noFill/>
            </a:ln>
            <a:effectLst>
              <a:outerShdw blurRad="76200" dist="38100" dir="7800000" algn="tl" rotWithShape="0">
                <a:srgbClr val="000000">
                  <a:alpha val="40000"/>
                </a:srgbClr>
              </a:outerShdw>
            </a:effectLst>
          </p:spPr>
        </p:pic>
        <p:pic>
          <p:nvPicPr>
            <p:cNvPr id="19" name="Image 18">
              <a:extLst>
                <a:ext uri="{FF2B5EF4-FFF2-40B4-BE49-F238E27FC236}">
                  <a16:creationId xmlns:a16="http://schemas.microsoft.com/office/drawing/2014/main" id="{4C3C9AC4-B550-4CB7-8A4C-81B16368DFB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6907" t="37399" r="1820" b="30281"/>
            <a:stretch/>
          </p:blipFill>
          <p:spPr>
            <a:xfrm>
              <a:off x="5467655" y="3379044"/>
              <a:ext cx="2064544" cy="1271587"/>
            </a:xfrm>
            <a:prstGeom prst="roundRect">
              <a:avLst>
                <a:gd name="adj" fmla="val 16667"/>
              </a:avLst>
            </a:prstGeom>
            <a:ln>
              <a:noFill/>
            </a:ln>
            <a:effectLst>
              <a:outerShdw blurRad="76200" dist="38100" dir="7800000" algn="tl" rotWithShape="0">
                <a:srgbClr val="000000">
                  <a:alpha val="40000"/>
                </a:srgbClr>
              </a:outerShdw>
            </a:effectLst>
          </p:spPr>
        </p:pic>
      </p:grpSp>
      <p:grpSp>
        <p:nvGrpSpPr>
          <p:cNvPr id="7" name="Groupe 6">
            <a:extLst>
              <a:ext uri="{FF2B5EF4-FFF2-40B4-BE49-F238E27FC236}">
                <a16:creationId xmlns:a16="http://schemas.microsoft.com/office/drawing/2014/main" id="{4CFC58A4-79AD-47A9-990F-B61410AD6104}"/>
              </a:ext>
            </a:extLst>
          </p:cNvPr>
          <p:cNvGrpSpPr/>
          <p:nvPr/>
        </p:nvGrpSpPr>
        <p:grpSpPr>
          <a:xfrm>
            <a:off x="7409657" y="1113690"/>
            <a:ext cx="4153694" cy="2755123"/>
            <a:chOff x="6120606" y="1124315"/>
            <a:chExt cx="4153694" cy="2755123"/>
          </a:xfrm>
        </p:grpSpPr>
        <p:pic>
          <p:nvPicPr>
            <p:cNvPr id="13" name="Image 12">
              <a:extLst>
                <a:ext uri="{FF2B5EF4-FFF2-40B4-BE49-F238E27FC236}">
                  <a16:creationId xmlns:a16="http://schemas.microsoft.com/office/drawing/2014/main" id="{2D6499BC-3B03-447E-AC68-618767F3A0C6}"/>
                </a:ext>
              </a:extLst>
            </p:cNvPr>
            <p:cNvPicPr>
              <a:picLocks noChangeAspect="1"/>
            </p:cNvPicPr>
            <p:nvPr/>
          </p:nvPicPr>
          <p:blipFill>
            <a:blip r:embed="rId4"/>
            <a:stretch>
              <a:fillRect/>
            </a:stretch>
          </p:blipFill>
          <p:spPr>
            <a:xfrm>
              <a:off x="6120606" y="1124315"/>
              <a:ext cx="4153694" cy="2755123"/>
            </a:xfrm>
            <a:prstGeom prst="rect">
              <a:avLst/>
            </a:prstGeom>
          </p:spPr>
        </p:pic>
        <p:sp>
          <p:nvSpPr>
            <p:cNvPr id="4" name="Rectangle 3">
              <a:extLst>
                <a:ext uri="{FF2B5EF4-FFF2-40B4-BE49-F238E27FC236}">
                  <a16:creationId xmlns:a16="http://schemas.microsoft.com/office/drawing/2014/main" id="{D8EE4FFA-4E50-4EB5-AAFE-9151A9F99FFB}"/>
                </a:ext>
              </a:extLst>
            </p:cNvPr>
            <p:cNvSpPr/>
            <p:nvPr/>
          </p:nvSpPr>
          <p:spPr>
            <a:xfrm>
              <a:off x="7359650" y="2025650"/>
              <a:ext cx="933450" cy="174625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1A8F82E-C558-4AE8-ACD5-B5F7E97FBC93}"/>
                </a:ext>
              </a:extLst>
            </p:cNvPr>
            <p:cNvSpPr/>
            <p:nvPr/>
          </p:nvSpPr>
          <p:spPr>
            <a:xfrm>
              <a:off x="8293100" y="2025650"/>
              <a:ext cx="933450" cy="1746250"/>
            </a:xfrm>
            <a:prstGeom prst="rect">
              <a:avLst/>
            </a:prstGeom>
            <a:noFill/>
            <a:ln w="571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024D73A-3085-4C1A-93BD-72846FD6F45E}"/>
                </a:ext>
              </a:extLst>
            </p:cNvPr>
            <p:cNvSpPr/>
            <p:nvPr/>
          </p:nvSpPr>
          <p:spPr>
            <a:xfrm>
              <a:off x="9226550" y="2017078"/>
              <a:ext cx="933450" cy="174625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D6AD2525-E359-403F-97DB-FA7FA64F4C4F}"/>
              </a:ext>
            </a:extLst>
          </p:cNvPr>
          <p:cNvPicPr>
            <a:picLocks noChangeAspect="1"/>
          </p:cNvPicPr>
          <p:nvPr/>
        </p:nvPicPr>
        <p:blipFill>
          <a:blip r:embed="rId5"/>
          <a:stretch>
            <a:fillRect/>
          </a:stretch>
        </p:blipFill>
        <p:spPr>
          <a:xfrm>
            <a:off x="7531616" y="3969753"/>
            <a:ext cx="4330538" cy="2489020"/>
          </a:xfrm>
          <a:prstGeom prst="rect">
            <a:avLst/>
          </a:prstGeom>
        </p:spPr>
      </p:pic>
    </p:spTree>
    <p:extLst>
      <p:ext uri="{BB962C8B-B14F-4D97-AF65-F5344CB8AC3E}">
        <p14:creationId xmlns:p14="http://schemas.microsoft.com/office/powerpoint/2010/main" val="3785771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66800" y="642594"/>
            <a:ext cx="10058400" cy="630394"/>
          </a:xfrm>
        </p:spPr>
        <p:txBody>
          <a:bodyPr>
            <a:normAutofit/>
          </a:bodyPr>
          <a:lstStyle/>
          <a:p>
            <a:r>
              <a:rPr lang="fr-FR" sz="2800" dirty="0"/>
              <a:t>Général : Interface D’administration</a:t>
            </a:r>
          </a:p>
        </p:txBody>
      </p:sp>
      <p:pic>
        <p:nvPicPr>
          <p:cNvPr id="11" name="Image 10">
            <a:extLst>
              <a:ext uri="{FF2B5EF4-FFF2-40B4-BE49-F238E27FC236}">
                <a16:creationId xmlns:a16="http://schemas.microsoft.com/office/drawing/2014/main" id="{0696BB19-379E-41E4-9570-6AB8EC4CFBF1}"/>
              </a:ext>
            </a:extLst>
          </p:cNvPr>
          <p:cNvPicPr>
            <a:picLocks noChangeAspect="1"/>
          </p:cNvPicPr>
          <p:nvPr/>
        </p:nvPicPr>
        <p:blipFill>
          <a:blip r:embed="rId2"/>
          <a:stretch>
            <a:fillRect/>
          </a:stretch>
        </p:blipFill>
        <p:spPr>
          <a:xfrm>
            <a:off x="2088665" y="1567421"/>
            <a:ext cx="3535194" cy="4717274"/>
          </a:xfrm>
          <a:prstGeom prst="rect">
            <a:avLst/>
          </a:prstGeom>
        </p:spPr>
      </p:pic>
      <p:sp>
        <p:nvSpPr>
          <p:cNvPr id="12" name="Rectangle 11">
            <a:extLst>
              <a:ext uri="{FF2B5EF4-FFF2-40B4-BE49-F238E27FC236}">
                <a16:creationId xmlns:a16="http://schemas.microsoft.com/office/drawing/2014/main" id="{7841F0E1-E4D6-4C48-8706-16D7B2030508}"/>
              </a:ext>
            </a:extLst>
          </p:cNvPr>
          <p:cNvSpPr/>
          <p:nvPr/>
        </p:nvSpPr>
        <p:spPr>
          <a:xfrm>
            <a:off x="2491789" y="1744444"/>
            <a:ext cx="358987" cy="27560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nvGrpSpPr>
          <p:cNvPr id="3" name="Groupe 2">
            <a:extLst>
              <a:ext uri="{FF2B5EF4-FFF2-40B4-BE49-F238E27FC236}">
                <a16:creationId xmlns:a16="http://schemas.microsoft.com/office/drawing/2014/main" id="{F7A352F6-0D7F-402F-B1EB-B8AAF1E7F237}"/>
              </a:ext>
            </a:extLst>
          </p:cNvPr>
          <p:cNvGrpSpPr/>
          <p:nvPr/>
        </p:nvGrpSpPr>
        <p:grpSpPr>
          <a:xfrm>
            <a:off x="6737425" y="2139576"/>
            <a:ext cx="2759186" cy="3580405"/>
            <a:chOff x="5255260" y="3041175"/>
            <a:chExt cx="2146487" cy="2750524"/>
          </a:xfrm>
        </p:grpSpPr>
        <p:pic>
          <p:nvPicPr>
            <p:cNvPr id="35" name="Image 34">
              <a:extLst>
                <a:ext uri="{FF2B5EF4-FFF2-40B4-BE49-F238E27FC236}">
                  <a16:creationId xmlns:a16="http://schemas.microsoft.com/office/drawing/2014/main" id="{4F24CB0A-9F43-4C76-9838-EF590F2864E6}"/>
                </a:ext>
              </a:extLst>
            </p:cNvPr>
            <p:cNvPicPr>
              <a:picLocks noChangeAspect="1"/>
            </p:cNvPicPr>
            <p:nvPr/>
          </p:nvPicPr>
          <p:blipFill>
            <a:blip r:embed="rId3"/>
            <a:stretch>
              <a:fillRect/>
            </a:stretch>
          </p:blipFill>
          <p:spPr>
            <a:xfrm>
              <a:off x="5255260" y="3041175"/>
              <a:ext cx="2146487" cy="2750524"/>
            </a:xfrm>
            <a:prstGeom prst="rect">
              <a:avLst/>
            </a:prstGeom>
          </p:spPr>
        </p:pic>
        <p:sp>
          <p:nvSpPr>
            <p:cNvPr id="13" name="Rectangle 12">
              <a:extLst>
                <a:ext uri="{FF2B5EF4-FFF2-40B4-BE49-F238E27FC236}">
                  <a16:creationId xmlns:a16="http://schemas.microsoft.com/office/drawing/2014/main" id="{C8F5A510-45DB-454B-BACF-0F96533A22CF}"/>
                </a:ext>
              </a:extLst>
            </p:cNvPr>
            <p:cNvSpPr/>
            <p:nvPr/>
          </p:nvSpPr>
          <p:spPr>
            <a:xfrm>
              <a:off x="5255260" y="3041175"/>
              <a:ext cx="2146487" cy="275052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cxnSp>
        <p:nvCxnSpPr>
          <p:cNvPr id="6" name="Connecteur droit 5">
            <a:extLst>
              <a:ext uri="{FF2B5EF4-FFF2-40B4-BE49-F238E27FC236}">
                <a16:creationId xmlns:a16="http://schemas.microsoft.com/office/drawing/2014/main" id="{486A39BA-B9B5-4292-B997-B1A5A8716801}"/>
              </a:ext>
            </a:extLst>
          </p:cNvPr>
          <p:cNvCxnSpPr>
            <a:cxnSpLocks/>
          </p:cNvCxnSpPr>
          <p:nvPr/>
        </p:nvCxnSpPr>
        <p:spPr>
          <a:xfrm>
            <a:off x="2850776" y="1744444"/>
            <a:ext cx="6645835" cy="395132"/>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Connecteur droit 7">
            <a:extLst>
              <a:ext uri="{FF2B5EF4-FFF2-40B4-BE49-F238E27FC236}">
                <a16:creationId xmlns:a16="http://schemas.microsoft.com/office/drawing/2014/main" id="{B8B2EBEC-77C0-4050-9203-ABCCE4CD2F35}"/>
              </a:ext>
            </a:extLst>
          </p:cNvPr>
          <p:cNvCxnSpPr>
            <a:cxnSpLocks/>
          </p:cNvCxnSpPr>
          <p:nvPr/>
        </p:nvCxnSpPr>
        <p:spPr>
          <a:xfrm>
            <a:off x="2491789" y="2020047"/>
            <a:ext cx="4245636" cy="3699934"/>
          </a:xfrm>
          <a:prstGeom prst="line">
            <a:avLst/>
          </a:prstGeom>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338313CA-CDDB-4556-9627-2E905D630E57}"/>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5" name="Espace réservé du numéro de diapositive 4">
            <a:extLst>
              <a:ext uri="{FF2B5EF4-FFF2-40B4-BE49-F238E27FC236}">
                <a16:creationId xmlns:a16="http://schemas.microsoft.com/office/drawing/2014/main" id="{917816A6-FB17-464F-813F-12AC3C85AB66}"/>
              </a:ext>
            </a:extLst>
          </p:cNvPr>
          <p:cNvSpPr>
            <a:spLocks noGrp="1"/>
          </p:cNvSpPr>
          <p:nvPr>
            <p:ph type="sldNum" sz="quarter" idx="12"/>
          </p:nvPr>
        </p:nvSpPr>
        <p:spPr/>
        <p:txBody>
          <a:bodyPr/>
          <a:lstStyle/>
          <a:p>
            <a:pPr rtl="0"/>
            <a:fld id="{34B7E4EF-A1BD-40F4-AB7B-04F084DD991D}" type="slidenum">
              <a:rPr lang="en-US" smtClean="0"/>
              <a:t>29</a:t>
            </a:fld>
            <a:endParaRPr lang="en-US"/>
          </a:p>
        </p:txBody>
      </p:sp>
    </p:spTree>
    <p:extLst>
      <p:ext uri="{BB962C8B-B14F-4D97-AF65-F5344CB8AC3E}">
        <p14:creationId xmlns:p14="http://schemas.microsoft.com/office/powerpoint/2010/main" val="146165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a:t>LA SPECIFICATION</a:t>
            </a:r>
          </a:p>
        </p:txBody>
      </p:sp>
    </p:spTree>
    <p:extLst>
      <p:ext uri="{BB962C8B-B14F-4D97-AF65-F5344CB8AC3E}">
        <p14:creationId xmlns:p14="http://schemas.microsoft.com/office/powerpoint/2010/main" val="3033363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66DA7D-18FF-43FA-9114-735D5287AF90}"/>
              </a:ext>
            </a:extLst>
          </p:cNvPr>
          <p:cNvSpPr>
            <a:spLocks noGrp="1"/>
          </p:cNvSpPr>
          <p:nvPr>
            <p:ph type="title"/>
          </p:nvPr>
        </p:nvSpPr>
        <p:spPr>
          <a:xfrm>
            <a:off x="1442621" y="364713"/>
            <a:ext cx="10316110" cy="839977"/>
          </a:xfrm>
        </p:spPr>
        <p:txBody>
          <a:bodyPr>
            <a:normAutofit/>
          </a:bodyPr>
          <a:lstStyle/>
          <a:p>
            <a:r>
              <a:rPr lang="fr-FR" sz="3200" dirty="0"/>
              <a:t>Balise Ville : </a:t>
            </a:r>
            <a:r>
              <a:rPr lang="fr-FR" sz="3200" dirty="0" err="1"/>
              <a:t>Forecast</a:t>
            </a:r>
            <a:r>
              <a:rPr lang="fr-FR" sz="3200" dirty="0"/>
              <a:t> et mesures instantanées</a:t>
            </a:r>
          </a:p>
        </p:txBody>
      </p:sp>
      <p:sp>
        <p:nvSpPr>
          <p:cNvPr id="3" name="Espace réservé du contenu 2">
            <a:extLst>
              <a:ext uri="{FF2B5EF4-FFF2-40B4-BE49-F238E27FC236}">
                <a16:creationId xmlns:a16="http://schemas.microsoft.com/office/drawing/2014/main" id="{6723A642-3FB2-484D-AF95-A8E825D7B1AB}"/>
              </a:ext>
            </a:extLst>
          </p:cNvPr>
          <p:cNvSpPr>
            <a:spLocks noGrp="1"/>
          </p:cNvSpPr>
          <p:nvPr>
            <p:ph idx="1"/>
          </p:nvPr>
        </p:nvSpPr>
        <p:spPr>
          <a:xfrm>
            <a:off x="1066800" y="2056115"/>
            <a:ext cx="10058400" cy="3849624"/>
          </a:xfrm>
        </p:spPr>
        <p:txBody>
          <a:bodyPr/>
          <a:lstStyle/>
          <a:p>
            <a:pPr>
              <a:lnSpc>
                <a:spcPct val="100000"/>
              </a:lnSpc>
              <a:spcBef>
                <a:spcPts val="0"/>
              </a:spcBef>
              <a:buClrTx/>
            </a:pPr>
            <a:endParaRPr lang="fr-FR" sz="1800" dirty="0">
              <a:solidFill>
                <a:prstClr val="black"/>
              </a:solidFill>
            </a:endParaRPr>
          </a:p>
          <a:p>
            <a:pPr>
              <a:lnSpc>
                <a:spcPct val="100000"/>
              </a:lnSpc>
              <a:spcBef>
                <a:spcPts val="0"/>
              </a:spcBef>
              <a:buClrTx/>
            </a:pPr>
            <a:endParaRPr lang="fr-FR" sz="1800" dirty="0">
              <a:solidFill>
                <a:prstClr val="black"/>
              </a:solidFill>
            </a:endParaRPr>
          </a:p>
          <a:p>
            <a:pPr>
              <a:lnSpc>
                <a:spcPct val="100000"/>
              </a:lnSpc>
              <a:spcBef>
                <a:spcPts val="0"/>
              </a:spcBef>
              <a:buClrTx/>
            </a:pPr>
            <a:endParaRPr lang="fr-FR" sz="1800" dirty="0">
              <a:solidFill>
                <a:prstClr val="black"/>
              </a:solidFill>
            </a:endParaRPr>
          </a:p>
          <a:p>
            <a:pPr marL="0" lvl="0" indent="0">
              <a:lnSpc>
                <a:spcPct val="100000"/>
              </a:lnSpc>
              <a:spcBef>
                <a:spcPts val="0"/>
              </a:spcBef>
              <a:buClrTx/>
              <a:buNone/>
            </a:pPr>
            <a:endParaRPr lang="fr-FR" sz="1800" dirty="0">
              <a:solidFill>
                <a:prstClr val="black"/>
              </a:solidFill>
            </a:endParaRPr>
          </a:p>
          <a:p>
            <a:pPr>
              <a:lnSpc>
                <a:spcPct val="100000"/>
              </a:lnSpc>
              <a:spcBef>
                <a:spcPts val="0"/>
              </a:spcBef>
              <a:buClrTx/>
            </a:pPr>
            <a:endParaRPr lang="fr-FR" sz="1800" dirty="0">
              <a:solidFill>
                <a:prstClr val="black"/>
              </a:solidFill>
            </a:endParaRPr>
          </a:p>
          <a:p>
            <a:endParaRPr lang="fr-FR" dirty="0"/>
          </a:p>
        </p:txBody>
      </p:sp>
      <p:sp>
        <p:nvSpPr>
          <p:cNvPr id="6" name="ZoneTexte 5">
            <a:extLst>
              <a:ext uri="{FF2B5EF4-FFF2-40B4-BE49-F238E27FC236}">
                <a16:creationId xmlns:a16="http://schemas.microsoft.com/office/drawing/2014/main" id="{A5BC0ACF-C29E-41B2-A840-DE21FA9E6545}"/>
              </a:ext>
            </a:extLst>
          </p:cNvPr>
          <p:cNvSpPr txBox="1"/>
          <p:nvPr/>
        </p:nvSpPr>
        <p:spPr>
          <a:xfrm>
            <a:off x="3235910" y="1071019"/>
            <a:ext cx="8265111" cy="461665"/>
          </a:xfrm>
          <a:prstGeom prst="rect">
            <a:avLst/>
          </a:prstGeom>
          <a:noFill/>
        </p:spPr>
        <p:txBody>
          <a:bodyPr wrap="square" rtlCol="0">
            <a:spAutoFit/>
          </a:bodyPr>
          <a:lstStyle/>
          <a:p>
            <a:r>
              <a:rPr lang="fr-FR" sz="2400" dirty="0"/>
              <a:t>	</a:t>
            </a:r>
            <a:endParaRPr lang="en-US" sz="2400" dirty="0"/>
          </a:p>
        </p:txBody>
      </p:sp>
      <p:pic>
        <p:nvPicPr>
          <p:cNvPr id="9" name="Image 8">
            <a:extLst>
              <a:ext uri="{FF2B5EF4-FFF2-40B4-BE49-F238E27FC236}">
                <a16:creationId xmlns:a16="http://schemas.microsoft.com/office/drawing/2014/main" id="{85D06068-8202-4668-8C56-5F7B336007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1182" y="1805068"/>
            <a:ext cx="3327937" cy="2949046"/>
          </a:xfrm>
          <a:prstGeom prst="rect">
            <a:avLst/>
          </a:prstGeom>
        </p:spPr>
      </p:pic>
      <p:sp>
        <p:nvSpPr>
          <p:cNvPr id="10" name="ZoneTexte 9">
            <a:extLst>
              <a:ext uri="{FF2B5EF4-FFF2-40B4-BE49-F238E27FC236}">
                <a16:creationId xmlns:a16="http://schemas.microsoft.com/office/drawing/2014/main" id="{DC509965-200A-4882-9F8A-69C5849F1892}"/>
              </a:ext>
            </a:extLst>
          </p:cNvPr>
          <p:cNvSpPr txBox="1"/>
          <p:nvPr/>
        </p:nvSpPr>
        <p:spPr>
          <a:xfrm>
            <a:off x="6698260" y="2091519"/>
            <a:ext cx="3258105" cy="369332"/>
          </a:xfrm>
          <a:prstGeom prst="rect">
            <a:avLst/>
          </a:prstGeom>
          <a:noFill/>
        </p:spPr>
        <p:txBody>
          <a:bodyPr wrap="square" rtlCol="0">
            <a:spAutoFit/>
          </a:bodyPr>
          <a:lstStyle/>
          <a:p>
            <a:r>
              <a:rPr lang="fr-FR" dirty="0"/>
              <a:t>Mesures instantanées</a:t>
            </a:r>
            <a:endParaRPr lang="en-US" dirty="0"/>
          </a:p>
        </p:txBody>
      </p:sp>
      <p:sp>
        <p:nvSpPr>
          <p:cNvPr id="12" name="ZoneTexte 11">
            <a:extLst>
              <a:ext uri="{FF2B5EF4-FFF2-40B4-BE49-F238E27FC236}">
                <a16:creationId xmlns:a16="http://schemas.microsoft.com/office/drawing/2014/main" id="{34CB8E99-0548-4CA3-A9C5-6FA023D17795}"/>
              </a:ext>
            </a:extLst>
          </p:cNvPr>
          <p:cNvSpPr txBox="1"/>
          <p:nvPr/>
        </p:nvSpPr>
        <p:spPr>
          <a:xfrm>
            <a:off x="6914816" y="3393416"/>
            <a:ext cx="2716567" cy="369332"/>
          </a:xfrm>
          <a:prstGeom prst="rect">
            <a:avLst/>
          </a:prstGeom>
          <a:noFill/>
        </p:spPr>
        <p:txBody>
          <a:bodyPr wrap="square" rtlCol="0">
            <a:spAutoFit/>
          </a:bodyPr>
          <a:lstStyle/>
          <a:p>
            <a:r>
              <a:rPr lang="fr-FR" dirty="0"/>
              <a:t>  Prévisionnel</a:t>
            </a:r>
            <a:endParaRPr lang="en-US" dirty="0"/>
          </a:p>
        </p:txBody>
      </p:sp>
      <p:cxnSp>
        <p:nvCxnSpPr>
          <p:cNvPr id="14" name="Connecteur droit avec flèche 13">
            <a:extLst>
              <a:ext uri="{FF2B5EF4-FFF2-40B4-BE49-F238E27FC236}">
                <a16:creationId xmlns:a16="http://schemas.microsoft.com/office/drawing/2014/main" id="{8DE55405-0A71-401F-B98B-DBDD78778FE3}"/>
              </a:ext>
            </a:extLst>
          </p:cNvPr>
          <p:cNvCxnSpPr>
            <a:stCxn id="12" idx="1"/>
          </p:cNvCxnSpPr>
          <p:nvPr/>
        </p:nvCxnSpPr>
        <p:spPr>
          <a:xfrm flipH="1" flipV="1">
            <a:off x="6096000" y="3573500"/>
            <a:ext cx="818816" cy="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C14501A8-052F-4DE4-B088-5C717D40249E}"/>
              </a:ext>
            </a:extLst>
          </p:cNvPr>
          <p:cNvCxnSpPr>
            <a:cxnSpLocks/>
          </p:cNvCxnSpPr>
          <p:nvPr/>
        </p:nvCxnSpPr>
        <p:spPr>
          <a:xfrm flipH="1">
            <a:off x="6096000" y="2266717"/>
            <a:ext cx="470515" cy="63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8DE10CCD-6B4F-43A8-B46E-5442D1A0405B}"/>
              </a:ext>
            </a:extLst>
          </p:cNvPr>
          <p:cNvSpPr txBox="1"/>
          <p:nvPr/>
        </p:nvSpPr>
        <p:spPr>
          <a:xfrm>
            <a:off x="1442621" y="5145260"/>
            <a:ext cx="7633317" cy="369332"/>
          </a:xfrm>
          <a:prstGeom prst="rect">
            <a:avLst/>
          </a:prstGeom>
          <a:noFill/>
        </p:spPr>
        <p:txBody>
          <a:bodyPr wrap="square" rtlCol="0">
            <a:spAutoFit/>
          </a:bodyPr>
          <a:lstStyle/>
          <a:p>
            <a:r>
              <a:rPr lang="fr-FR" dirty="0"/>
              <a:t>Nous utilisons un url par fonction</a:t>
            </a:r>
            <a:endParaRPr lang="en-US" dirty="0"/>
          </a:p>
        </p:txBody>
      </p:sp>
      <p:sp>
        <p:nvSpPr>
          <p:cNvPr id="15" name="Rectangle 14">
            <a:extLst>
              <a:ext uri="{FF2B5EF4-FFF2-40B4-BE49-F238E27FC236}">
                <a16:creationId xmlns:a16="http://schemas.microsoft.com/office/drawing/2014/main" id="{944EEEC6-4509-4538-BAFE-E7E796042D26}"/>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5" name="Espace réservé du numéro de diapositive 4">
            <a:extLst>
              <a:ext uri="{FF2B5EF4-FFF2-40B4-BE49-F238E27FC236}">
                <a16:creationId xmlns:a16="http://schemas.microsoft.com/office/drawing/2014/main" id="{7D66F3CF-6755-4DE8-A2B9-529B60D2ABB4}"/>
              </a:ext>
            </a:extLst>
          </p:cNvPr>
          <p:cNvSpPr>
            <a:spLocks noGrp="1"/>
          </p:cNvSpPr>
          <p:nvPr>
            <p:ph type="sldNum" sz="quarter" idx="12"/>
          </p:nvPr>
        </p:nvSpPr>
        <p:spPr/>
        <p:txBody>
          <a:bodyPr/>
          <a:lstStyle/>
          <a:p>
            <a:pPr rtl="0"/>
            <a:fld id="{34B7E4EF-A1BD-40F4-AB7B-04F084DD991D}" type="slidenum">
              <a:rPr lang="en-US" smtClean="0"/>
              <a:t>30</a:t>
            </a:fld>
            <a:endParaRPr lang="en-US"/>
          </a:p>
        </p:txBody>
      </p:sp>
    </p:spTree>
    <p:extLst>
      <p:ext uri="{BB962C8B-B14F-4D97-AF65-F5344CB8AC3E}">
        <p14:creationId xmlns:p14="http://schemas.microsoft.com/office/powerpoint/2010/main" val="3371592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DEF73-FC03-4836-B6D2-CFF480C8D9F4}"/>
              </a:ext>
            </a:extLst>
          </p:cNvPr>
          <p:cNvSpPr>
            <a:spLocks noGrp="1"/>
          </p:cNvSpPr>
          <p:nvPr>
            <p:ph type="title"/>
          </p:nvPr>
        </p:nvSpPr>
        <p:spPr/>
        <p:txBody>
          <a:bodyPr>
            <a:normAutofit/>
          </a:bodyPr>
          <a:lstStyle/>
          <a:p>
            <a:pPr algn="ctr"/>
            <a:r>
              <a:rPr lang="fr-FR" sz="3600" dirty="0"/>
              <a:t>Balise Ville : Descriptif url</a:t>
            </a:r>
            <a:endParaRPr lang="en-US" sz="3600" dirty="0"/>
          </a:p>
        </p:txBody>
      </p:sp>
      <p:sp>
        <p:nvSpPr>
          <p:cNvPr id="3" name="Espace réservé du contenu 2">
            <a:extLst>
              <a:ext uri="{FF2B5EF4-FFF2-40B4-BE49-F238E27FC236}">
                <a16:creationId xmlns:a16="http://schemas.microsoft.com/office/drawing/2014/main" id="{DAA47BD6-78EE-4ED2-A6CE-3E625547DD75}"/>
              </a:ext>
            </a:extLst>
          </p:cNvPr>
          <p:cNvSpPr>
            <a:spLocks noGrp="1"/>
          </p:cNvSpPr>
          <p:nvPr>
            <p:ph idx="1"/>
          </p:nvPr>
        </p:nvSpPr>
        <p:spPr/>
        <p:txBody>
          <a:bodyPr>
            <a:normAutofit fontScale="92500" lnSpcReduction="10000"/>
          </a:bodyPr>
          <a:lstStyle/>
          <a:p>
            <a:r>
              <a:rPr lang="en-US" sz="3000" dirty="0" err="1"/>
              <a:t>Url</a:t>
            </a:r>
            <a:r>
              <a:rPr lang="en-US" sz="3000" dirty="0"/>
              <a:t> pour les </a:t>
            </a:r>
            <a:r>
              <a:rPr lang="en-US" sz="3000" dirty="0" err="1"/>
              <a:t>mesures</a:t>
            </a:r>
            <a:r>
              <a:rPr lang="en-US" sz="3000" dirty="0"/>
              <a:t> </a:t>
            </a:r>
            <a:r>
              <a:rPr lang="en-US" sz="3000" dirty="0" err="1"/>
              <a:t>actuelles</a:t>
            </a:r>
            <a:r>
              <a:rPr lang="en-US" sz="3000" dirty="0"/>
              <a:t> :</a:t>
            </a:r>
          </a:p>
          <a:p>
            <a:r>
              <a:rPr lang="en-US" dirty="0"/>
              <a:t>https://api.openweathermap.org/data/2.5/</a:t>
            </a:r>
            <a:r>
              <a:rPr lang="en-US" dirty="0">
                <a:solidFill>
                  <a:srgbClr val="7030A0"/>
                </a:solidFill>
              </a:rPr>
              <a:t>weather?</a:t>
            </a:r>
            <a:r>
              <a:rPr lang="en-US" dirty="0">
                <a:solidFill>
                  <a:srgbClr val="FF0000"/>
                </a:solidFill>
              </a:rPr>
              <a:t>q=paris</a:t>
            </a:r>
            <a:r>
              <a:rPr lang="en-US" dirty="0"/>
              <a:t>,</a:t>
            </a:r>
            <a:r>
              <a:rPr lang="en-US" dirty="0">
                <a:solidFill>
                  <a:srgbClr val="FF0000"/>
                </a:solidFill>
              </a:rPr>
              <a:t>fr</a:t>
            </a:r>
            <a:r>
              <a:rPr lang="en-US" dirty="0">
                <a:solidFill>
                  <a:srgbClr val="00B050"/>
                </a:solidFill>
              </a:rPr>
              <a:t>&amp;appid=58e08b52cadfc9c96fc8354666cec712</a:t>
            </a:r>
            <a:r>
              <a:rPr lang="en-US" dirty="0">
                <a:solidFill>
                  <a:srgbClr val="0070C0"/>
                </a:solidFill>
              </a:rPr>
              <a:t>&amp;lang=fr</a:t>
            </a:r>
          </a:p>
          <a:p>
            <a:endParaRPr lang="en-US" dirty="0"/>
          </a:p>
          <a:p>
            <a:endParaRPr lang="en-US" dirty="0"/>
          </a:p>
          <a:p>
            <a:endParaRPr lang="en-US" dirty="0"/>
          </a:p>
          <a:p>
            <a:r>
              <a:rPr lang="en-US" sz="3000" dirty="0" err="1"/>
              <a:t>Url</a:t>
            </a:r>
            <a:r>
              <a:rPr lang="en-US" sz="3000" dirty="0"/>
              <a:t> pour le </a:t>
            </a:r>
            <a:r>
              <a:rPr lang="en-US" sz="3000" dirty="0" err="1"/>
              <a:t>prévisionnel</a:t>
            </a:r>
            <a:r>
              <a:rPr lang="en-US" sz="3000" dirty="0"/>
              <a:t> :</a:t>
            </a:r>
          </a:p>
          <a:p>
            <a:r>
              <a:rPr lang="en-US" dirty="0"/>
              <a:t>https://api.openweathermap.org/data/2.5/</a:t>
            </a:r>
            <a:r>
              <a:rPr lang="en-US" dirty="0">
                <a:solidFill>
                  <a:srgbClr val="7030A0"/>
                </a:solidFill>
              </a:rPr>
              <a:t>forecast?</a:t>
            </a:r>
            <a:r>
              <a:rPr lang="en-US" dirty="0">
                <a:solidFill>
                  <a:srgbClr val="FF0000"/>
                </a:solidFill>
              </a:rPr>
              <a:t>q=paris,fr</a:t>
            </a:r>
            <a:r>
              <a:rPr lang="en-US" dirty="0">
                <a:solidFill>
                  <a:srgbClr val="00B050"/>
                </a:solidFill>
              </a:rPr>
              <a:t>&amp;appid=58e08b52cadfc9c96fc8354666cec712</a:t>
            </a:r>
            <a:r>
              <a:rPr lang="en-US" dirty="0">
                <a:solidFill>
                  <a:srgbClr val="0070C0"/>
                </a:solidFill>
              </a:rPr>
              <a:t>&amp;lang=fr</a:t>
            </a:r>
          </a:p>
        </p:txBody>
      </p:sp>
      <p:sp>
        <p:nvSpPr>
          <p:cNvPr id="6" name="Rectangle 5">
            <a:extLst>
              <a:ext uri="{FF2B5EF4-FFF2-40B4-BE49-F238E27FC236}">
                <a16:creationId xmlns:a16="http://schemas.microsoft.com/office/drawing/2014/main" id="{B76502C6-EB94-4A32-B872-E32BF9CE4346}"/>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5" name="Espace réservé du numéro de diapositive 4">
            <a:extLst>
              <a:ext uri="{FF2B5EF4-FFF2-40B4-BE49-F238E27FC236}">
                <a16:creationId xmlns:a16="http://schemas.microsoft.com/office/drawing/2014/main" id="{2AB1275C-09D3-4AE8-B566-73034E569F86}"/>
              </a:ext>
            </a:extLst>
          </p:cNvPr>
          <p:cNvSpPr>
            <a:spLocks noGrp="1"/>
          </p:cNvSpPr>
          <p:nvPr>
            <p:ph type="sldNum" sz="quarter" idx="12"/>
          </p:nvPr>
        </p:nvSpPr>
        <p:spPr/>
        <p:txBody>
          <a:bodyPr/>
          <a:lstStyle/>
          <a:p>
            <a:pPr rtl="0"/>
            <a:fld id="{34B7E4EF-A1BD-40F4-AB7B-04F084DD991D}" type="slidenum">
              <a:rPr lang="en-US" smtClean="0"/>
              <a:t>31</a:t>
            </a:fld>
            <a:endParaRPr lang="en-US"/>
          </a:p>
        </p:txBody>
      </p:sp>
    </p:spTree>
    <p:extLst>
      <p:ext uri="{BB962C8B-B14F-4D97-AF65-F5344CB8AC3E}">
        <p14:creationId xmlns:p14="http://schemas.microsoft.com/office/powerpoint/2010/main" val="3400703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BB2168-D7FA-4331-A888-9959DAB2AD69}"/>
              </a:ext>
            </a:extLst>
          </p:cNvPr>
          <p:cNvSpPr>
            <a:spLocks noGrp="1"/>
          </p:cNvSpPr>
          <p:nvPr>
            <p:ph type="title"/>
          </p:nvPr>
        </p:nvSpPr>
        <p:spPr>
          <a:xfrm>
            <a:off x="1066800" y="457200"/>
            <a:ext cx="10414764" cy="777451"/>
          </a:xfrm>
          <a:ln>
            <a:noFill/>
          </a:ln>
        </p:spPr>
        <p:txBody>
          <a:bodyPr>
            <a:normAutofit fontScale="90000"/>
          </a:bodyPr>
          <a:lstStyle/>
          <a:p>
            <a:pPr algn="ctr"/>
            <a:r>
              <a:rPr lang="fr-FR" dirty="0"/>
              <a:t> </a:t>
            </a:r>
            <a:r>
              <a:rPr lang="fr-FR" sz="4000" dirty="0"/>
              <a:t>Balise Ville : Descriptif fichier </a:t>
            </a:r>
            <a:r>
              <a:rPr lang="fr-FR" sz="4000" dirty="0" err="1"/>
              <a:t>json</a:t>
            </a:r>
            <a:r>
              <a:rPr lang="fr-FR" sz="4000" dirty="0"/>
              <a:t> de l’api</a:t>
            </a:r>
            <a:endParaRPr lang="en-US" sz="4000" dirty="0"/>
          </a:p>
        </p:txBody>
      </p:sp>
      <p:pic>
        <p:nvPicPr>
          <p:cNvPr id="53" name="Espace réservé du contenu 52">
            <a:extLst>
              <a:ext uri="{FF2B5EF4-FFF2-40B4-BE49-F238E27FC236}">
                <a16:creationId xmlns:a16="http://schemas.microsoft.com/office/drawing/2014/main" id="{670AB7E2-21C6-4C0E-A56C-102EE7A6FA63}"/>
              </a:ext>
            </a:extLst>
          </p:cNvPr>
          <p:cNvPicPr>
            <a:picLocks noGrp="1" noChangeAspect="1"/>
          </p:cNvPicPr>
          <p:nvPr>
            <p:ph idx="1"/>
          </p:nvPr>
        </p:nvPicPr>
        <p:blipFill>
          <a:blip r:embed="rId3"/>
          <a:stretch>
            <a:fillRect/>
          </a:stretch>
        </p:blipFill>
        <p:spPr>
          <a:xfrm>
            <a:off x="2489982" y="1472279"/>
            <a:ext cx="1865247" cy="4900305"/>
          </a:xfrm>
          <a:prstGeom prst="rect">
            <a:avLst/>
          </a:prstGeom>
        </p:spPr>
      </p:pic>
      <p:sp>
        <p:nvSpPr>
          <p:cNvPr id="10" name="Rectangle 9">
            <a:extLst>
              <a:ext uri="{FF2B5EF4-FFF2-40B4-BE49-F238E27FC236}">
                <a16:creationId xmlns:a16="http://schemas.microsoft.com/office/drawing/2014/main" id="{351CB501-E5B0-45A9-9711-F84E32D8D77A}"/>
              </a:ext>
            </a:extLst>
          </p:cNvPr>
          <p:cNvSpPr/>
          <p:nvPr/>
        </p:nvSpPr>
        <p:spPr>
          <a:xfrm>
            <a:off x="2715708" y="2699613"/>
            <a:ext cx="1431347" cy="13529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94D9C02-5842-4C10-B51F-80DB6155D422}"/>
              </a:ext>
            </a:extLst>
          </p:cNvPr>
          <p:cNvSpPr/>
          <p:nvPr/>
        </p:nvSpPr>
        <p:spPr>
          <a:xfrm>
            <a:off x="2653186" y="3954276"/>
            <a:ext cx="1465052" cy="171294"/>
          </a:xfrm>
          <a:prstGeom prst="rect">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7E39CF3-1361-4660-B3E6-8E0BAD9D1515}"/>
              </a:ext>
            </a:extLst>
          </p:cNvPr>
          <p:cNvSpPr/>
          <p:nvPr/>
        </p:nvSpPr>
        <p:spPr>
          <a:xfrm>
            <a:off x="2653186" y="4129574"/>
            <a:ext cx="1465052" cy="153667"/>
          </a:xfrm>
          <a:prstGeom prst="rect">
            <a:avLst/>
          </a:prstGeom>
          <a:noFill/>
          <a:ln w="190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1D3C8F0-C9BE-4D9A-ADB9-CF70DA2E77ED}"/>
              </a:ext>
            </a:extLst>
          </p:cNvPr>
          <p:cNvSpPr/>
          <p:nvPr/>
        </p:nvSpPr>
        <p:spPr>
          <a:xfrm>
            <a:off x="2551010" y="5891509"/>
            <a:ext cx="1546602" cy="176174"/>
          </a:xfrm>
          <a:prstGeom prst="rect">
            <a:avLst/>
          </a:prstGeom>
          <a:no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8312612C-B465-443B-BA84-70B711B2E065}"/>
              </a:ext>
            </a:extLst>
          </p:cNvPr>
          <p:cNvSpPr/>
          <p:nvPr/>
        </p:nvSpPr>
        <p:spPr>
          <a:xfrm>
            <a:off x="2715708" y="3326134"/>
            <a:ext cx="1431345" cy="143715"/>
          </a:xfrm>
          <a:prstGeom prst="rect">
            <a:avLst/>
          </a:prstGeom>
          <a:noFill/>
          <a:ln w="19050">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42F2413F-2642-4E40-A537-D688AA05C371}"/>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3" name="Rectangle 2">
            <a:extLst>
              <a:ext uri="{FF2B5EF4-FFF2-40B4-BE49-F238E27FC236}">
                <a16:creationId xmlns:a16="http://schemas.microsoft.com/office/drawing/2014/main" id="{60D3AF76-FF54-4395-B192-0C01E214FEB6}"/>
              </a:ext>
            </a:extLst>
          </p:cNvPr>
          <p:cNvSpPr/>
          <p:nvPr/>
        </p:nvSpPr>
        <p:spPr>
          <a:xfrm>
            <a:off x="2715708" y="2855475"/>
            <a:ext cx="1431345" cy="126526"/>
          </a:xfrm>
          <a:prstGeom prst="rect">
            <a:avLst/>
          </a:prstGeom>
          <a:no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6" name="Image 25">
            <a:extLst>
              <a:ext uri="{FF2B5EF4-FFF2-40B4-BE49-F238E27FC236}">
                <a16:creationId xmlns:a16="http://schemas.microsoft.com/office/drawing/2014/main" id="{C3C5604E-4BCF-4843-B61D-7C1D69820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8181" y="1122588"/>
            <a:ext cx="1609843" cy="1609843"/>
          </a:xfrm>
          <a:prstGeom prst="rect">
            <a:avLst/>
          </a:prstGeom>
        </p:spPr>
      </p:pic>
      <p:pic>
        <p:nvPicPr>
          <p:cNvPr id="27" name="Image 26">
            <a:extLst>
              <a:ext uri="{FF2B5EF4-FFF2-40B4-BE49-F238E27FC236}">
                <a16:creationId xmlns:a16="http://schemas.microsoft.com/office/drawing/2014/main" id="{2A979187-86EB-4A85-826A-2B198AC35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625" y="4125570"/>
            <a:ext cx="1772575" cy="1772575"/>
          </a:xfrm>
          <a:prstGeom prst="rect">
            <a:avLst/>
          </a:prstGeom>
        </p:spPr>
      </p:pic>
      <p:grpSp>
        <p:nvGrpSpPr>
          <p:cNvPr id="34" name="Groupe 33">
            <a:extLst>
              <a:ext uri="{FF2B5EF4-FFF2-40B4-BE49-F238E27FC236}">
                <a16:creationId xmlns:a16="http://schemas.microsoft.com/office/drawing/2014/main" id="{087F34B4-F86B-4004-A86F-D803C141C44E}"/>
              </a:ext>
            </a:extLst>
          </p:cNvPr>
          <p:cNvGrpSpPr/>
          <p:nvPr/>
        </p:nvGrpSpPr>
        <p:grpSpPr>
          <a:xfrm>
            <a:off x="4887276" y="1751653"/>
            <a:ext cx="3933302" cy="980778"/>
            <a:chOff x="5078703" y="1228116"/>
            <a:chExt cx="3933302" cy="980778"/>
          </a:xfrm>
        </p:grpSpPr>
        <p:pic>
          <p:nvPicPr>
            <p:cNvPr id="46" name="Image 45">
              <a:extLst>
                <a:ext uri="{FF2B5EF4-FFF2-40B4-BE49-F238E27FC236}">
                  <a16:creationId xmlns:a16="http://schemas.microsoft.com/office/drawing/2014/main" id="{EAD4F7D0-0F72-4A54-8FE5-B6475DCCAF64}"/>
                </a:ext>
              </a:extLst>
            </p:cNvPr>
            <p:cNvPicPr>
              <a:picLocks noChangeAspect="1"/>
            </p:cNvPicPr>
            <p:nvPr/>
          </p:nvPicPr>
          <p:blipFill>
            <a:blip r:embed="rId6"/>
            <a:stretch>
              <a:fillRect/>
            </a:stretch>
          </p:blipFill>
          <p:spPr>
            <a:xfrm>
              <a:off x="5078703" y="1228116"/>
              <a:ext cx="3933302" cy="980778"/>
            </a:xfrm>
            <a:prstGeom prst="rect">
              <a:avLst/>
            </a:prstGeom>
          </p:spPr>
        </p:pic>
        <p:sp>
          <p:nvSpPr>
            <p:cNvPr id="38" name="Rectangle 37">
              <a:extLst>
                <a:ext uri="{FF2B5EF4-FFF2-40B4-BE49-F238E27FC236}">
                  <a16:creationId xmlns:a16="http://schemas.microsoft.com/office/drawing/2014/main" id="{0978625C-B185-4D1B-AE90-7CF20717EAA2}"/>
                </a:ext>
              </a:extLst>
            </p:cNvPr>
            <p:cNvSpPr/>
            <p:nvPr/>
          </p:nvSpPr>
          <p:spPr>
            <a:xfrm>
              <a:off x="7681046" y="1265378"/>
              <a:ext cx="1071068" cy="176174"/>
            </a:xfrm>
            <a:prstGeom prst="rect">
              <a:avLst/>
            </a:prstGeom>
            <a:no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2EC1A43B-55FC-4A96-82C8-352D631654F7}"/>
                </a:ext>
              </a:extLst>
            </p:cNvPr>
            <p:cNvSpPr/>
            <p:nvPr/>
          </p:nvSpPr>
          <p:spPr>
            <a:xfrm>
              <a:off x="7218073" y="1848245"/>
              <a:ext cx="1678420" cy="176174"/>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17F53A22-F285-4244-96B6-E6C9337AA359}"/>
                </a:ext>
              </a:extLst>
            </p:cNvPr>
            <p:cNvSpPr/>
            <p:nvPr/>
          </p:nvSpPr>
          <p:spPr>
            <a:xfrm>
              <a:off x="5142641" y="1533167"/>
              <a:ext cx="611891" cy="491252"/>
            </a:xfrm>
            <a:prstGeom prst="rect">
              <a:avLst/>
            </a:prstGeom>
            <a:no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672A3484-36D9-4FB1-9F94-FB9D5C9FE4E9}"/>
                </a:ext>
              </a:extLst>
            </p:cNvPr>
            <p:cNvSpPr/>
            <p:nvPr/>
          </p:nvSpPr>
          <p:spPr>
            <a:xfrm>
              <a:off x="7260875" y="1649874"/>
              <a:ext cx="1751129" cy="171294"/>
            </a:xfrm>
            <a:prstGeom prst="rect">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58C98FE3-9A94-4117-948F-C652EB3ED6A4}"/>
                </a:ext>
              </a:extLst>
            </p:cNvPr>
            <p:cNvSpPr/>
            <p:nvPr/>
          </p:nvSpPr>
          <p:spPr>
            <a:xfrm>
              <a:off x="7324757" y="1473424"/>
              <a:ext cx="1465052" cy="153667"/>
            </a:xfrm>
            <a:prstGeom prst="rect">
              <a:avLst/>
            </a:prstGeom>
            <a:noFill/>
            <a:ln w="190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
        <p:nvSpPr>
          <p:cNvPr id="44" name="Rectangle 43">
            <a:extLst>
              <a:ext uri="{FF2B5EF4-FFF2-40B4-BE49-F238E27FC236}">
                <a16:creationId xmlns:a16="http://schemas.microsoft.com/office/drawing/2014/main" id="{C122D479-8A78-41DC-B887-0BEEB23C8556}"/>
              </a:ext>
            </a:extLst>
          </p:cNvPr>
          <p:cNvSpPr/>
          <p:nvPr/>
        </p:nvSpPr>
        <p:spPr>
          <a:xfrm>
            <a:off x="5563106" y="2150628"/>
            <a:ext cx="875414" cy="306338"/>
          </a:xfrm>
          <a:prstGeom prst="rect">
            <a:avLst/>
          </a:prstGeom>
          <a:noFill/>
          <a:ln w="19050">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3" name="Image 42">
            <a:extLst>
              <a:ext uri="{FF2B5EF4-FFF2-40B4-BE49-F238E27FC236}">
                <a16:creationId xmlns:a16="http://schemas.microsoft.com/office/drawing/2014/main" id="{FFA7F10D-89ED-4E02-AB99-C319AFF92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5512" y="3938589"/>
            <a:ext cx="4489496" cy="2455793"/>
          </a:xfrm>
          <a:prstGeom prst="rect">
            <a:avLst/>
          </a:prstGeom>
        </p:spPr>
      </p:pic>
      <p:sp>
        <p:nvSpPr>
          <p:cNvPr id="49" name="Rectangle 48">
            <a:extLst>
              <a:ext uri="{FF2B5EF4-FFF2-40B4-BE49-F238E27FC236}">
                <a16:creationId xmlns:a16="http://schemas.microsoft.com/office/drawing/2014/main" id="{FEAA3517-D4E0-4386-B821-1E52EDEB0C56}"/>
              </a:ext>
            </a:extLst>
          </p:cNvPr>
          <p:cNvSpPr/>
          <p:nvPr/>
        </p:nvSpPr>
        <p:spPr>
          <a:xfrm>
            <a:off x="4571609" y="3904496"/>
            <a:ext cx="4579266" cy="2544430"/>
          </a:xfrm>
          <a:prstGeom prst="rect">
            <a:avLst/>
          </a:prstGeom>
          <a:noFill/>
          <a:ln w="190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2045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06F74D-5B9E-4B54-867B-3886887367AA}"/>
              </a:ext>
            </a:extLst>
          </p:cNvPr>
          <p:cNvSpPr>
            <a:spLocks noGrp="1"/>
          </p:cNvSpPr>
          <p:nvPr>
            <p:ph type="title"/>
          </p:nvPr>
        </p:nvSpPr>
        <p:spPr/>
        <p:txBody>
          <a:bodyPr>
            <a:normAutofit/>
          </a:bodyPr>
          <a:lstStyle/>
          <a:p>
            <a:pPr algn="ctr"/>
            <a:r>
              <a:rPr lang="fr-FR" sz="3200" dirty="0"/>
              <a:t>Balise Ville : changement de ville</a:t>
            </a:r>
            <a:endParaRPr lang="en-US" sz="3200" dirty="0"/>
          </a:p>
        </p:txBody>
      </p:sp>
      <p:sp>
        <p:nvSpPr>
          <p:cNvPr id="3" name="Espace réservé du contenu 2">
            <a:extLst>
              <a:ext uri="{FF2B5EF4-FFF2-40B4-BE49-F238E27FC236}">
                <a16:creationId xmlns:a16="http://schemas.microsoft.com/office/drawing/2014/main" id="{1682D351-0804-4D8E-9613-77DAD2AEF7BF}"/>
              </a:ext>
            </a:extLst>
          </p:cNvPr>
          <p:cNvSpPr>
            <a:spLocks noGrp="1"/>
          </p:cNvSpPr>
          <p:nvPr>
            <p:ph idx="1"/>
          </p:nvPr>
        </p:nvSpPr>
        <p:spPr>
          <a:xfrm>
            <a:off x="1672516" y="1152998"/>
            <a:ext cx="10058400" cy="1341305"/>
          </a:xfrm>
        </p:spPr>
        <p:txBody>
          <a:bodyPr/>
          <a:lstStyle/>
          <a:p>
            <a:pPr marL="0" indent="0">
              <a:buNone/>
            </a:pPr>
            <a:r>
              <a:rPr lang="fr-FR" dirty="0"/>
              <a:t>Grâce au paramètre de changement de la ville disponible dans notre URL,</a:t>
            </a:r>
          </a:p>
          <a:p>
            <a:pPr marL="0" indent="0">
              <a:buNone/>
            </a:pPr>
            <a:r>
              <a:rPr lang="fr-FR" dirty="0"/>
              <a:t>nous avons ajouté une option de changement de ville dans notre menu paramètre, </a:t>
            </a:r>
          </a:p>
          <a:p>
            <a:pPr marL="0" indent="0">
              <a:buNone/>
            </a:pPr>
            <a:r>
              <a:rPr lang="fr-FR" dirty="0"/>
              <a:t>qui viendra changer la ville recherchée dans l’Url afin d’en afficher les mesures.</a:t>
            </a:r>
            <a:endParaRPr lang="en-US" dirty="0"/>
          </a:p>
        </p:txBody>
      </p:sp>
      <p:pic>
        <p:nvPicPr>
          <p:cNvPr id="6" name="Image 5">
            <a:extLst>
              <a:ext uri="{FF2B5EF4-FFF2-40B4-BE49-F238E27FC236}">
                <a16:creationId xmlns:a16="http://schemas.microsoft.com/office/drawing/2014/main" id="{14706B24-C03E-400B-9485-CB66A3BA9314}"/>
              </a:ext>
            </a:extLst>
          </p:cNvPr>
          <p:cNvPicPr>
            <a:picLocks noChangeAspect="1"/>
          </p:cNvPicPr>
          <p:nvPr/>
        </p:nvPicPr>
        <p:blipFill>
          <a:blip r:embed="rId2">
            <a:alphaModFix amt="50000"/>
          </a:blip>
          <a:stretch>
            <a:fillRect/>
          </a:stretch>
        </p:blipFill>
        <p:spPr>
          <a:xfrm>
            <a:off x="5021491" y="2758882"/>
            <a:ext cx="2685176" cy="3119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age 4">
            <a:extLst>
              <a:ext uri="{FF2B5EF4-FFF2-40B4-BE49-F238E27FC236}">
                <a16:creationId xmlns:a16="http://schemas.microsoft.com/office/drawing/2014/main" id="{17DAF447-E8B7-409E-9509-B2EFA9555BE7}"/>
              </a:ext>
            </a:extLst>
          </p:cNvPr>
          <p:cNvPicPr>
            <a:picLocks noChangeAspect="1"/>
          </p:cNvPicPr>
          <p:nvPr/>
        </p:nvPicPr>
        <p:blipFill>
          <a:blip r:embed="rId3"/>
          <a:stretch>
            <a:fillRect/>
          </a:stretch>
        </p:blipFill>
        <p:spPr>
          <a:xfrm>
            <a:off x="5035018" y="5070586"/>
            <a:ext cx="2658122" cy="199859"/>
          </a:xfrm>
          <a:prstGeom prst="rect">
            <a:avLst/>
          </a:prstGeom>
        </p:spPr>
      </p:pic>
      <p:pic>
        <p:nvPicPr>
          <p:cNvPr id="7" name="Image 6">
            <a:extLst>
              <a:ext uri="{FF2B5EF4-FFF2-40B4-BE49-F238E27FC236}">
                <a16:creationId xmlns:a16="http://schemas.microsoft.com/office/drawing/2014/main" id="{5EC131D1-38E5-43B4-AE5A-AF449371260B}"/>
              </a:ext>
            </a:extLst>
          </p:cNvPr>
          <p:cNvPicPr>
            <a:picLocks noChangeAspect="1"/>
          </p:cNvPicPr>
          <p:nvPr/>
        </p:nvPicPr>
        <p:blipFill>
          <a:blip r:embed="rId4"/>
          <a:stretch>
            <a:fillRect/>
          </a:stretch>
        </p:blipFill>
        <p:spPr>
          <a:xfrm>
            <a:off x="1002326" y="2949599"/>
            <a:ext cx="3140763" cy="2788959"/>
          </a:xfrm>
          <a:prstGeom prst="rect">
            <a:avLst/>
          </a:prstGeom>
        </p:spPr>
      </p:pic>
      <p:sp>
        <p:nvSpPr>
          <p:cNvPr id="8" name="Flèche : droite 7">
            <a:extLst>
              <a:ext uri="{FF2B5EF4-FFF2-40B4-BE49-F238E27FC236}">
                <a16:creationId xmlns:a16="http://schemas.microsoft.com/office/drawing/2014/main" id="{4096C5C2-8FB1-4F06-AF49-4E772E5753FB}"/>
              </a:ext>
            </a:extLst>
          </p:cNvPr>
          <p:cNvSpPr/>
          <p:nvPr/>
        </p:nvSpPr>
        <p:spPr>
          <a:xfrm>
            <a:off x="4197835" y="4099671"/>
            <a:ext cx="709129" cy="638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CB40A3F1-4C2F-4F9B-BCA6-761EF04D7384}"/>
              </a:ext>
            </a:extLst>
          </p:cNvPr>
          <p:cNvPicPr>
            <a:picLocks noChangeAspect="1"/>
          </p:cNvPicPr>
          <p:nvPr/>
        </p:nvPicPr>
        <p:blipFill>
          <a:blip r:embed="rId5"/>
          <a:stretch>
            <a:fillRect/>
          </a:stretch>
        </p:blipFill>
        <p:spPr>
          <a:xfrm>
            <a:off x="8518494" y="2895459"/>
            <a:ext cx="3212422" cy="2846309"/>
          </a:xfrm>
          <a:prstGeom prst="rect">
            <a:avLst/>
          </a:prstGeom>
        </p:spPr>
      </p:pic>
      <p:sp>
        <p:nvSpPr>
          <p:cNvPr id="10" name="Flèche : droite 9">
            <a:extLst>
              <a:ext uri="{FF2B5EF4-FFF2-40B4-BE49-F238E27FC236}">
                <a16:creationId xmlns:a16="http://schemas.microsoft.com/office/drawing/2014/main" id="{78B3B687-1E20-4403-B03C-1C2ECDCB6984}"/>
              </a:ext>
            </a:extLst>
          </p:cNvPr>
          <p:cNvSpPr/>
          <p:nvPr/>
        </p:nvSpPr>
        <p:spPr>
          <a:xfrm>
            <a:off x="7821194" y="4091608"/>
            <a:ext cx="635000" cy="64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07C9ADB-8447-4032-A46E-E8F185F3EEF5}"/>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11" name="Espace réservé du numéro de diapositive 10">
            <a:extLst>
              <a:ext uri="{FF2B5EF4-FFF2-40B4-BE49-F238E27FC236}">
                <a16:creationId xmlns:a16="http://schemas.microsoft.com/office/drawing/2014/main" id="{A627F21B-1A03-4AA6-8C0E-A76BB5111430}"/>
              </a:ext>
            </a:extLst>
          </p:cNvPr>
          <p:cNvSpPr>
            <a:spLocks noGrp="1"/>
          </p:cNvSpPr>
          <p:nvPr>
            <p:ph type="sldNum" sz="quarter" idx="12"/>
          </p:nvPr>
        </p:nvSpPr>
        <p:spPr/>
        <p:txBody>
          <a:bodyPr/>
          <a:lstStyle/>
          <a:p>
            <a:pPr rtl="0"/>
            <a:fld id="{34B7E4EF-A1BD-40F4-AB7B-04F084DD991D}" type="slidenum">
              <a:rPr lang="en-US" smtClean="0"/>
              <a:t>33</a:t>
            </a:fld>
            <a:endParaRPr lang="en-US"/>
          </a:p>
        </p:txBody>
      </p:sp>
      <p:sp>
        <p:nvSpPr>
          <p:cNvPr id="13" name="ZoneTexte 12">
            <a:extLst>
              <a:ext uri="{FF2B5EF4-FFF2-40B4-BE49-F238E27FC236}">
                <a16:creationId xmlns:a16="http://schemas.microsoft.com/office/drawing/2014/main" id="{E5888308-F968-4A36-B4EF-B885B0ED3CFD}"/>
              </a:ext>
            </a:extLst>
          </p:cNvPr>
          <p:cNvSpPr txBox="1"/>
          <p:nvPr/>
        </p:nvSpPr>
        <p:spPr>
          <a:xfrm>
            <a:off x="926792" y="6067226"/>
            <a:ext cx="10737095" cy="369332"/>
          </a:xfrm>
          <a:prstGeom prst="rect">
            <a:avLst/>
          </a:prstGeom>
          <a:noFill/>
        </p:spPr>
        <p:txBody>
          <a:bodyPr wrap="square">
            <a:spAutoFit/>
          </a:bodyPr>
          <a:lstStyle/>
          <a:p>
            <a:r>
              <a:rPr lang="en-US" dirty="0"/>
              <a:t>https://api.openweathermap.org/data/2.5/</a:t>
            </a:r>
            <a:r>
              <a:rPr lang="en-US" dirty="0">
                <a:solidFill>
                  <a:srgbClr val="7030A0"/>
                </a:solidFill>
              </a:rPr>
              <a:t>weather?</a:t>
            </a:r>
            <a:r>
              <a:rPr lang="en-US" dirty="0">
                <a:solidFill>
                  <a:srgbClr val="FF0000"/>
                </a:solidFill>
              </a:rPr>
              <a:t>q=paris</a:t>
            </a:r>
            <a:r>
              <a:rPr lang="en-US" dirty="0"/>
              <a:t>,</a:t>
            </a:r>
            <a:r>
              <a:rPr lang="en-US" dirty="0">
                <a:solidFill>
                  <a:srgbClr val="FF0000"/>
                </a:solidFill>
              </a:rPr>
              <a:t>fr</a:t>
            </a:r>
            <a:r>
              <a:rPr lang="en-US" dirty="0">
                <a:solidFill>
                  <a:srgbClr val="00B050"/>
                </a:solidFill>
              </a:rPr>
              <a:t>&amp;appid=58e08b52cadfc9c96fc8354666cec712</a:t>
            </a:r>
            <a:r>
              <a:rPr lang="en-US" dirty="0">
                <a:solidFill>
                  <a:srgbClr val="0070C0"/>
                </a:solidFill>
              </a:rPr>
              <a:t>&amp;lang=fr</a:t>
            </a:r>
          </a:p>
        </p:txBody>
      </p:sp>
      <p:sp>
        <p:nvSpPr>
          <p:cNvPr id="14" name="Rectangle 13">
            <a:extLst>
              <a:ext uri="{FF2B5EF4-FFF2-40B4-BE49-F238E27FC236}">
                <a16:creationId xmlns:a16="http://schemas.microsoft.com/office/drawing/2014/main" id="{0C232BD5-6D1E-4C43-93A7-0203147D2477}"/>
              </a:ext>
            </a:extLst>
          </p:cNvPr>
          <p:cNvSpPr/>
          <p:nvPr/>
        </p:nvSpPr>
        <p:spPr>
          <a:xfrm>
            <a:off x="5644489" y="6103548"/>
            <a:ext cx="893774" cy="369332"/>
          </a:xfrm>
          <a:prstGeom prst="rect">
            <a:avLst/>
          </a:prstGeom>
          <a:noFill/>
          <a:ln w="38100">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95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0A75B3-2574-4629-BADA-7580092F65B0}"/>
              </a:ext>
            </a:extLst>
          </p:cNvPr>
          <p:cNvSpPr txBox="1"/>
          <p:nvPr/>
        </p:nvSpPr>
        <p:spPr>
          <a:xfrm>
            <a:off x="1464815" y="1315389"/>
            <a:ext cx="9792070" cy="923330"/>
          </a:xfrm>
          <a:prstGeom prst="rect">
            <a:avLst/>
          </a:prstGeom>
          <a:noFill/>
        </p:spPr>
        <p:txBody>
          <a:bodyPr wrap="square" rtlCol="0">
            <a:spAutoFit/>
          </a:bodyPr>
          <a:lstStyle/>
          <a:p>
            <a:pPr algn="ctr"/>
            <a:r>
              <a:rPr lang="fr-FR" dirty="0"/>
              <a:t>Notre API nous permet de modifier la langue (par défaut anglaise) des descriptions météo reçues.</a:t>
            </a:r>
          </a:p>
          <a:p>
            <a:pPr algn="ctr"/>
            <a:r>
              <a:rPr lang="fr-FR" dirty="0"/>
              <a:t>Nous avons donc utilisé cette fonction dans notre programme.</a:t>
            </a:r>
          </a:p>
          <a:p>
            <a:pPr algn="ctr"/>
            <a:r>
              <a:rPr lang="fr-FR" dirty="0"/>
              <a:t>Cette fonction sera utilisée lorsque nous modifierons la langue dans le menu paramètres.</a:t>
            </a:r>
            <a:endParaRPr lang="en-US" dirty="0"/>
          </a:p>
        </p:txBody>
      </p:sp>
      <p:pic>
        <p:nvPicPr>
          <p:cNvPr id="6" name="Image 5">
            <a:extLst>
              <a:ext uri="{FF2B5EF4-FFF2-40B4-BE49-F238E27FC236}">
                <a16:creationId xmlns:a16="http://schemas.microsoft.com/office/drawing/2014/main" id="{CC62729A-65EB-412F-82FB-BCA41BAB654F}"/>
              </a:ext>
            </a:extLst>
          </p:cNvPr>
          <p:cNvPicPr>
            <a:picLocks noChangeAspect="1"/>
          </p:cNvPicPr>
          <p:nvPr/>
        </p:nvPicPr>
        <p:blipFill>
          <a:blip r:embed="rId2"/>
          <a:stretch>
            <a:fillRect/>
          </a:stretch>
        </p:blipFill>
        <p:spPr>
          <a:xfrm>
            <a:off x="9016314" y="2938821"/>
            <a:ext cx="965446" cy="1200329"/>
          </a:xfrm>
          <a:prstGeom prst="rect">
            <a:avLst/>
          </a:prstGeom>
        </p:spPr>
      </p:pic>
      <p:pic>
        <p:nvPicPr>
          <p:cNvPr id="8" name="Image 7">
            <a:extLst>
              <a:ext uri="{FF2B5EF4-FFF2-40B4-BE49-F238E27FC236}">
                <a16:creationId xmlns:a16="http://schemas.microsoft.com/office/drawing/2014/main" id="{5E202826-23EB-4106-B8AE-9A6C7EB4486C}"/>
              </a:ext>
            </a:extLst>
          </p:cNvPr>
          <p:cNvPicPr>
            <a:picLocks noChangeAspect="1"/>
          </p:cNvPicPr>
          <p:nvPr/>
        </p:nvPicPr>
        <p:blipFill>
          <a:blip r:embed="rId3"/>
          <a:stretch>
            <a:fillRect/>
          </a:stretch>
        </p:blipFill>
        <p:spPr>
          <a:xfrm>
            <a:off x="2185457" y="2942729"/>
            <a:ext cx="914400" cy="1196421"/>
          </a:xfrm>
          <a:prstGeom prst="rect">
            <a:avLst/>
          </a:prstGeom>
        </p:spPr>
      </p:pic>
      <p:sp>
        <p:nvSpPr>
          <p:cNvPr id="9" name="ZoneTexte 8">
            <a:extLst>
              <a:ext uri="{FF2B5EF4-FFF2-40B4-BE49-F238E27FC236}">
                <a16:creationId xmlns:a16="http://schemas.microsoft.com/office/drawing/2014/main" id="{4FB499BC-08FA-4DB4-9EAB-674B335050A5}"/>
              </a:ext>
            </a:extLst>
          </p:cNvPr>
          <p:cNvSpPr txBox="1"/>
          <p:nvPr/>
        </p:nvSpPr>
        <p:spPr>
          <a:xfrm>
            <a:off x="2112631" y="421442"/>
            <a:ext cx="7253056" cy="584775"/>
          </a:xfrm>
          <a:prstGeom prst="rect">
            <a:avLst/>
          </a:prstGeom>
          <a:noFill/>
        </p:spPr>
        <p:txBody>
          <a:bodyPr wrap="square" rtlCol="0">
            <a:spAutoFit/>
          </a:bodyPr>
          <a:lstStyle/>
          <a:p>
            <a:r>
              <a:rPr lang="fr-FR" sz="3200" cap="all" dirty="0">
                <a:latin typeface="+mj-lt"/>
              </a:rPr>
              <a:t>Balise</a:t>
            </a:r>
            <a:r>
              <a:rPr lang="fr-FR" sz="3200" dirty="0">
                <a:latin typeface="+mj-lt"/>
              </a:rPr>
              <a:t> </a:t>
            </a:r>
            <a:r>
              <a:rPr lang="fr-FR" sz="3200" cap="all" dirty="0">
                <a:latin typeface="+mj-lt"/>
              </a:rPr>
              <a:t>Ville</a:t>
            </a:r>
            <a:r>
              <a:rPr lang="fr-FR" sz="3200" dirty="0">
                <a:latin typeface="+mj-lt"/>
              </a:rPr>
              <a:t> : </a:t>
            </a:r>
            <a:r>
              <a:rPr lang="fr-FR" sz="3000" cap="all" dirty="0">
                <a:latin typeface="+mj-lt"/>
              </a:rPr>
              <a:t>changement</a:t>
            </a:r>
            <a:r>
              <a:rPr lang="fr-FR" sz="3000" dirty="0">
                <a:latin typeface="+mj-lt"/>
              </a:rPr>
              <a:t> </a:t>
            </a:r>
            <a:r>
              <a:rPr lang="fr-FR" sz="3000" cap="all" dirty="0">
                <a:latin typeface="+mj-lt"/>
              </a:rPr>
              <a:t>de langue</a:t>
            </a:r>
            <a:endParaRPr lang="en-US" sz="3000" dirty="0">
              <a:latin typeface="+mj-lt"/>
            </a:endParaRPr>
          </a:p>
        </p:txBody>
      </p:sp>
      <p:pic>
        <p:nvPicPr>
          <p:cNvPr id="3" name="Image 2">
            <a:extLst>
              <a:ext uri="{FF2B5EF4-FFF2-40B4-BE49-F238E27FC236}">
                <a16:creationId xmlns:a16="http://schemas.microsoft.com/office/drawing/2014/main" id="{06BD29C2-9588-4867-97F3-FDF18B230947}"/>
              </a:ext>
            </a:extLst>
          </p:cNvPr>
          <p:cNvPicPr>
            <a:picLocks noChangeAspect="1"/>
          </p:cNvPicPr>
          <p:nvPr/>
        </p:nvPicPr>
        <p:blipFill>
          <a:blip r:embed="rId4">
            <a:alphaModFix amt="70000"/>
          </a:blip>
          <a:stretch>
            <a:fillRect/>
          </a:stretch>
        </p:blipFill>
        <p:spPr>
          <a:xfrm>
            <a:off x="4855785" y="2601125"/>
            <a:ext cx="2480430" cy="2985810"/>
          </a:xfrm>
          <a:prstGeom prst="rect">
            <a:avLst/>
          </a:prstGeom>
        </p:spPr>
      </p:pic>
      <p:pic>
        <p:nvPicPr>
          <p:cNvPr id="12" name="Image 11">
            <a:extLst>
              <a:ext uri="{FF2B5EF4-FFF2-40B4-BE49-F238E27FC236}">
                <a16:creationId xmlns:a16="http://schemas.microsoft.com/office/drawing/2014/main" id="{95B0ABB3-8A77-45A4-97C9-8C3D01966524}"/>
              </a:ext>
            </a:extLst>
          </p:cNvPr>
          <p:cNvPicPr>
            <a:picLocks noChangeAspect="1"/>
          </p:cNvPicPr>
          <p:nvPr/>
        </p:nvPicPr>
        <p:blipFill>
          <a:blip r:embed="rId5"/>
          <a:stretch>
            <a:fillRect/>
          </a:stretch>
        </p:blipFill>
        <p:spPr>
          <a:xfrm>
            <a:off x="5231230" y="3952663"/>
            <a:ext cx="2002463" cy="129481"/>
          </a:xfrm>
          <a:prstGeom prst="rect">
            <a:avLst/>
          </a:prstGeom>
        </p:spPr>
      </p:pic>
      <p:sp>
        <p:nvSpPr>
          <p:cNvPr id="11" name="Rectangle 10">
            <a:extLst>
              <a:ext uri="{FF2B5EF4-FFF2-40B4-BE49-F238E27FC236}">
                <a16:creationId xmlns:a16="http://schemas.microsoft.com/office/drawing/2014/main" id="{5A4B1DE6-8E73-4E1F-A13E-6BF21A7A3233}"/>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4" name="Espace réservé du numéro de diapositive 3">
            <a:extLst>
              <a:ext uri="{FF2B5EF4-FFF2-40B4-BE49-F238E27FC236}">
                <a16:creationId xmlns:a16="http://schemas.microsoft.com/office/drawing/2014/main" id="{B60D1A4E-8FE0-4818-B042-A0988726FC41}"/>
              </a:ext>
            </a:extLst>
          </p:cNvPr>
          <p:cNvSpPr>
            <a:spLocks noGrp="1"/>
          </p:cNvSpPr>
          <p:nvPr>
            <p:ph type="sldNum" sz="quarter" idx="12"/>
          </p:nvPr>
        </p:nvSpPr>
        <p:spPr/>
        <p:txBody>
          <a:bodyPr/>
          <a:lstStyle/>
          <a:p>
            <a:pPr rtl="0"/>
            <a:fld id="{34B7E4EF-A1BD-40F4-AB7B-04F084DD991D}" type="slidenum">
              <a:rPr lang="en-US" smtClean="0"/>
              <a:t>34</a:t>
            </a:fld>
            <a:endParaRPr lang="en-US"/>
          </a:p>
        </p:txBody>
      </p:sp>
      <p:sp>
        <p:nvSpPr>
          <p:cNvPr id="13" name="ZoneTexte 12">
            <a:extLst>
              <a:ext uri="{FF2B5EF4-FFF2-40B4-BE49-F238E27FC236}">
                <a16:creationId xmlns:a16="http://schemas.microsoft.com/office/drawing/2014/main" id="{5DF9A346-25E6-49CA-A68A-4B404C7E2920}"/>
              </a:ext>
            </a:extLst>
          </p:cNvPr>
          <p:cNvSpPr txBox="1"/>
          <p:nvPr/>
        </p:nvSpPr>
        <p:spPr>
          <a:xfrm>
            <a:off x="986057" y="5806313"/>
            <a:ext cx="10764826" cy="369332"/>
          </a:xfrm>
          <a:prstGeom prst="rect">
            <a:avLst/>
          </a:prstGeom>
          <a:noFill/>
        </p:spPr>
        <p:txBody>
          <a:bodyPr wrap="square">
            <a:spAutoFit/>
          </a:bodyPr>
          <a:lstStyle/>
          <a:p>
            <a:r>
              <a:rPr lang="en-US" dirty="0"/>
              <a:t>https://api.openweathermap.org/data/2.5/</a:t>
            </a:r>
            <a:r>
              <a:rPr lang="en-US" dirty="0">
                <a:solidFill>
                  <a:srgbClr val="7030A0"/>
                </a:solidFill>
              </a:rPr>
              <a:t>weather?</a:t>
            </a:r>
            <a:r>
              <a:rPr lang="en-US" dirty="0">
                <a:solidFill>
                  <a:srgbClr val="FF0000"/>
                </a:solidFill>
              </a:rPr>
              <a:t>q=paris</a:t>
            </a:r>
            <a:r>
              <a:rPr lang="en-US" dirty="0"/>
              <a:t>,</a:t>
            </a:r>
            <a:r>
              <a:rPr lang="en-US" dirty="0">
                <a:solidFill>
                  <a:srgbClr val="FF0000"/>
                </a:solidFill>
              </a:rPr>
              <a:t>fr</a:t>
            </a:r>
            <a:r>
              <a:rPr lang="en-US" dirty="0">
                <a:solidFill>
                  <a:srgbClr val="00B050"/>
                </a:solidFill>
              </a:rPr>
              <a:t>&amp;appid=58e08b52cadfc9c96fc8354666cec712</a:t>
            </a:r>
            <a:r>
              <a:rPr lang="en-US" dirty="0">
                <a:solidFill>
                  <a:srgbClr val="0070C0"/>
                </a:solidFill>
              </a:rPr>
              <a:t>&amp;lang=fr</a:t>
            </a:r>
          </a:p>
        </p:txBody>
      </p:sp>
      <p:sp>
        <p:nvSpPr>
          <p:cNvPr id="7" name="Rectangle 6">
            <a:extLst>
              <a:ext uri="{FF2B5EF4-FFF2-40B4-BE49-F238E27FC236}">
                <a16:creationId xmlns:a16="http://schemas.microsoft.com/office/drawing/2014/main" id="{E091FBD7-5BE4-424D-903C-29928F91E64C}"/>
              </a:ext>
            </a:extLst>
          </p:cNvPr>
          <p:cNvSpPr/>
          <p:nvPr/>
        </p:nvSpPr>
        <p:spPr>
          <a:xfrm>
            <a:off x="10753539" y="5806313"/>
            <a:ext cx="893774" cy="369332"/>
          </a:xfrm>
          <a:prstGeom prst="rect">
            <a:avLst/>
          </a:prstGeom>
          <a:noFill/>
          <a:ln w="38100">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0933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DA377F-A30B-44CB-8261-D5D5F3BA2FB4}"/>
              </a:ext>
            </a:extLst>
          </p:cNvPr>
          <p:cNvSpPr>
            <a:spLocks noGrp="1"/>
          </p:cNvSpPr>
          <p:nvPr>
            <p:ph type="title"/>
          </p:nvPr>
        </p:nvSpPr>
        <p:spPr>
          <a:xfrm>
            <a:off x="960268" y="340132"/>
            <a:ext cx="10888832" cy="848588"/>
          </a:xfrm>
        </p:spPr>
        <p:txBody>
          <a:bodyPr/>
          <a:lstStyle/>
          <a:p>
            <a:pPr algn="ctr"/>
            <a:r>
              <a:rPr lang="fr-FR" sz="4000" dirty="0"/>
              <a:t>Balise Ville : descriptif </a:t>
            </a:r>
            <a:r>
              <a:rPr lang="fr-FR" sz="4000" dirty="0" err="1"/>
              <a:t>PRéVISIONNEL</a:t>
            </a:r>
            <a:endParaRPr lang="en-US" dirty="0"/>
          </a:p>
        </p:txBody>
      </p:sp>
      <p:sp>
        <p:nvSpPr>
          <p:cNvPr id="3" name="Espace réservé du contenu 2">
            <a:extLst>
              <a:ext uri="{FF2B5EF4-FFF2-40B4-BE49-F238E27FC236}">
                <a16:creationId xmlns:a16="http://schemas.microsoft.com/office/drawing/2014/main" id="{121191D1-0818-4113-8C4B-77075C31981F}"/>
              </a:ext>
            </a:extLst>
          </p:cNvPr>
          <p:cNvSpPr>
            <a:spLocks noGrp="1"/>
          </p:cNvSpPr>
          <p:nvPr>
            <p:ph idx="1"/>
          </p:nvPr>
        </p:nvSpPr>
        <p:spPr>
          <a:xfrm>
            <a:off x="1066800" y="1504188"/>
            <a:ext cx="10058400" cy="3849624"/>
          </a:xfrm>
        </p:spPr>
        <p:txBody>
          <a:bodyPr/>
          <a:lstStyle/>
          <a:p>
            <a:pPr marL="0" indent="0">
              <a:buNone/>
            </a:pPr>
            <a:r>
              <a:rPr lang="fr-FR" dirty="0"/>
              <a:t> </a:t>
            </a:r>
            <a:endParaRPr lang="en-US" dirty="0"/>
          </a:p>
        </p:txBody>
      </p:sp>
      <p:sp>
        <p:nvSpPr>
          <p:cNvPr id="4" name="Espace réservé de la date 3">
            <a:extLst>
              <a:ext uri="{FF2B5EF4-FFF2-40B4-BE49-F238E27FC236}">
                <a16:creationId xmlns:a16="http://schemas.microsoft.com/office/drawing/2014/main" id="{81B96284-0688-44A3-B2A8-8843A7A4F3F3}"/>
              </a:ext>
            </a:extLst>
          </p:cNvPr>
          <p:cNvSpPr>
            <a:spLocks noGrp="1"/>
          </p:cNvSpPr>
          <p:nvPr>
            <p:ph type="dt" sz="half" idx="10"/>
          </p:nvPr>
        </p:nvSpPr>
        <p:spPr/>
        <p:txBody>
          <a:bodyPr/>
          <a:lstStyle/>
          <a:p>
            <a:pPr rtl="0"/>
            <a:fld id="{802FE938-1586-4780-B61A-DD3B60BAB93C}" type="datetime1">
              <a:rPr lang="fr-FR" smtClean="0"/>
              <a:t>24/06/2021</a:t>
            </a:fld>
            <a:endParaRPr lang="en-US"/>
          </a:p>
        </p:txBody>
      </p:sp>
      <p:sp>
        <p:nvSpPr>
          <p:cNvPr id="5" name="ZoneTexte 4">
            <a:extLst>
              <a:ext uri="{FF2B5EF4-FFF2-40B4-BE49-F238E27FC236}">
                <a16:creationId xmlns:a16="http://schemas.microsoft.com/office/drawing/2014/main" id="{036F8D21-4D35-4658-ABCA-BFDD2B26B69E}"/>
              </a:ext>
            </a:extLst>
          </p:cNvPr>
          <p:cNvSpPr txBox="1"/>
          <p:nvPr/>
        </p:nvSpPr>
        <p:spPr>
          <a:xfrm>
            <a:off x="1882140" y="1530096"/>
            <a:ext cx="2514598" cy="3447098"/>
          </a:xfrm>
          <a:prstGeom prst="rect">
            <a:avLst/>
          </a:prstGeom>
          <a:noFill/>
        </p:spPr>
        <p:txBody>
          <a:bodyPr wrap="square" rtlCol="0">
            <a:spAutoFit/>
          </a:bodyPr>
          <a:lstStyle/>
          <a:p>
            <a:pPr algn="r"/>
            <a:r>
              <a:rPr lang="fr-FR" dirty="0"/>
              <a:t>Jour :</a:t>
            </a:r>
          </a:p>
          <a:p>
            <a:pPr algn="r">
              <a:lnSpc>
                <a:spcPct val="150000"/>
              </a:lnSpc>
            </a:pPr>
            <a:r>
              <a:rPr lang="fr-FR" dirty="0"/>
              <a:t>Température Minimale :</a:t>
            </a:r>
          </a:p>
          <a:p>
            <a:pPr algn="r">
              <a:lnSpc>
                <a:spcPct val="150000"/>
              </a:lnSpc>
            </a:pPr>
            <a:r>
              <a:rPr lang="fr-FR" dirty="0"/>
              <a:t>Température Maximale :</a:t>
            </a:r>
          </a:p>
          <a:p>
            <a:pPr algn="r"/>
            <a:endParaRPr lang="fr-FR" dirty="0"/>
          </a:p>
          <a:p>
            <a:pPr algn="r">
              <a:lnSpc>
                <a:spcPct val="200000"/>
              </a:lnSpc>
            </a:pPr>
            <a:r>
              <a:rPr lang="fr-FR" dirty="0"/>
              <a:t>Icone :</a:t>
            </a:r>
          </a:p>
          <a:p>
            <a:pPr algn="r"/>
            <a:endParaRPr lang="fr-FR" sz="1100" dirty="0"/>
          </a:p>
          <a:p>
            <a:pPr algn="r">
              <a:lnSpc>
                <a:spcPct val="150000"/>
              </a:lnSpc>
            </a:pPr>
            <a:r>
              <a:rPr lang="fr-FR" dirty="0"/>
              <a:t>Description :</a:t>
            </a:r>
          </a:p>
          <a:p>
            <a:pPr algn="r"/>
            <a:endParaRPr lang="fr-FR" sz="900" dirty="0"/>
          </a:p>
          <a:p>
            <a:pPr algn="r">
              <a:lnSpc>
                <a:spcPct val="150000"/>
              </a:lnSpc>
            </a:pPr>
            <a:r>
              <a:rPr lang="fr-FR" dirty="0"/>
              <a:t>Humidité :</a:t>
            </a:r>
          </a:p>
          <a:p>
            <a:pPr algn="r"/>
            <a:r>
              <a:rPr lang="fr-FR" dirty="0"/>
              <a:t>Pression :</a:t>
            </a:r>
            <a:endParaRPr lang="en-US" dirty="0"/>
          </a:p>
        </p:txBody>
      </p:sp>
      <p:sp>
        <p:nvSpPr>
          <p:cNvPr id="9" name="Rectangle 8">
            <a:extLst>
              <a:ext uri="{FF2B5EF4-FFF2-40B4-BE49-F238E27FC236}">
                <a16:creationId xmlns:a16="http://schemas.microsoft.com/office/drawing/2014/main" id="{3C2605C1-A6CD-4FD4-AA7C-C25B0A3FDA32}"/>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pic>
        <p:nvPicPr>
          <p:cNvPr id="6" name="Image 5">
            <a:extLst>
              <a:ext uri="{FF2B5EF4-FFF2-40B4-BE49-F238E27FC236}">
                <a16:creationId xmlns:a16="http://schemas.microsoft.com/office/drawing/2014/main" id="{5899DD47-5D00-42ED-B987-7B47A2DD1449}"/>
              </a:ext>
            </a:extLst>
          </p:cNvPr>
          <p:cNvPicPr>
            <a:picLocks noChangeAspect="1"/>
          </p:cNvPicPr>
          <p:nvPr/>
        </p:nvPicPr>
        <p:blipFill>
          <a:blip r:embed="rId2"/>
          <a:stretch>
            <a:fillRect/>
          </a:stretch>
        </p:blipFill>
        <p:spPr>
          <a:xfrm>
            <a:off x="4396738" y="1447800"/>
            <a:ext cx="6895189" cy="3658011"/>
          </a:xfrm>
          <a:prstGeom prst="rect">
            <a:avLst/>
          </a:prstGeom>
        </p:spPr>
      </p:pic>
    </p:spTree>
    <p:extLst>
      <p:ext uri="{BB962C8B-B14F-4D97-AF65-F5344CB8AC3E}">
        <p14:creationId xmlns:p14="http://schemas.microsoft.com/office/powerpoint/2010/main" val="290971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66800" y="642594"/>
            <a:ext cx="10058400" cy="630394"/>
          </a:xfrm>
        </p:spPr>
        <p:txBody>
          <a:bodyPr>
            <a:normAutofit/>
          </a:bodyPr>
          <a:lstStyle/>
          <a:p>
            <a:r>
              <a:rPr lang="fr-FR" sz="3600" dirty="0"/>
              <a:t>Général : changement de thème Jour / Nuit</a:t>
            </a:r>
          </a:p>
        </p:txBody>
      </p:sp>
      <p:grpSp>
        <p:nvGrpSpPr>
          <p:cNvPr id="18" name="Groupe 17">
            <a:extLst>
              <a:ext uri="{FF2B5EF4-FFF2-40B4-BE49-F238E27FC236}">
                <a16:creationId xmlns:a16="http://schemas.microsoft.com/office/drawing/2014/main" id="{F805CD22-F30F-45E5-8F79-D4260FD7ECA3}"/>
              </a:ext>
            </a:extLst>
          </p:cNvPr>
          <p:cNvGrpSpPr/>
          <p:nvPr/>
        </p:nvGrpSpPr>
        <p:grpSpPr>
          <a:xfrm>
            <a:off x="484169" y="1452159"/>
            <a:ext cx="4423111" cy="4049481"/>
            <a:chOff x="6056531" y="1356659"/>
            <a:chExt cx="5502604" cy="4763247"/>
          </a:xfrm>
          <a:gradFill flip="none" rotWithShape="1">
            <a:gsLst>
              <a:gs pos="0">
                <a:schemeClr val="accent3">
                  <a:lumMod val="20000"/>
                  <a:lumOff val="80000"/>
                </a:schemeClr>
              </a:gs>
              <a:gs pos="100000">
                <a:schemeClr val="accent1">
                  <a:tint val="23500"/>
                  <a:satMod val="160000"/>
                </a:schemeClr>
              </a:gs>
            </a:gsLst>
            <a:lin ang="2700000" scaled="1"/>
            <a:tileRect/>
          </a:gradFill>
        </p:grpSpPr>
        <p:sp>
          <p:nvSpPr>
            <p:cNvPr id="17" name="Rectangle 16">
              <a:extLst>
                <a:ext uri="{FF2B5EF4-FFF2-40B4-BE49-F238E27FC236}">
                  <a16:creationId xmlns:a16="http://schemas.microsoft.com/office/drawing/2014/main" id="{ADC04906-DE73-4F8B-B4BB-2829CC7023DD}"/>
                </a:ext>
              </a:extLst>
            </p:cNvPr>
            <p:cNvSpPr/>
            <p:nvPr/>
          </p:nvSpPr>
          <p:spPr>
            <a:xfrm>
              <a:off x="6056531" y="1356659"/>
              <a:ext cx="5502604" cy="4763247"/>
            </a:xfrm>
            <a:prstGeom prst="rect">
              <a:avLst/>
            </a:prstGeom>
            <a:grpFill/>
          </p:spPr>
          <p:style>
            <a:lnRef idx="2">
              <a:schemeClr val="accent3"/>
            </a:lnRef>
            <a:fillRef idx="1">
              <a:schemeClr val="lt1"/>
            </a:fillRef>
            <a:effectRef idx="0">
              <a:schemeClr val="accent3"/>
            </a:effectRef>
            <a:fontRef idx="minor">
              <a:schemeClr val="dk1"/>
            </a:fontRef>
          </p:style>
          <p:txBody>
            <a:bodyPr rtlCol="0" anchor="t"/>
            <a:lstStyle/>
            <a:p>
              <a:pPr algn="ctr"/>
              <a:r>
                <a:rPr lang="fr-FR" dirty="0"/>
                <a:t>Thème Jour</a:t>
              </a:r>
            </a:p>
          </p:txBody>
        </p:sp>
        <p:pic>
          <p:nvPicPr>
            <p:cNvPr id="6" name="Image 5">
              <a:extLst>
                <a:ext uri="{FF2B5EF4-FFF2-40B4-BE49-F238E27FC236}">
                  <a16:creationId xmlns:a16="http://schemas.microsoft.com/office/drawing/2014/main" id="{B8993EE8-B8EA-4B1A-9E83-9D849F8EB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7138" y="1909483"/>
              <a:ext cx="2984271" cy="3935507"/>
            </a:xfrm>
            <a:prstGeom prst="rect">
              <a:avLst/>
            </a:prstGeom>
            <a:grpFill/>
          </p:spPr>
        </p:pic>
        <p:pic>
          <p:nvPicPr>
            <p:cNvPr id="12" name="Image 11">
              <a:extLst>
                <a:ext uri="{FF2B5EF4-FFF2-40B4-BE49-F238E27FC236}">
                  <a16:creationId xmlns:a16="http://schemas.microsoft.com/office/drawing/2014/main" id="{7EE8C8EB-FCC9-475D-97E8-FA4822DB0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5189" y="3536579"/>
              <a:ext cx="1992945" cy="2308411"/>
            </a:xfrm>
            <a:prstGeom prst="rect">
              <a:avLst/>
            </a:prstGeom>
            <a:grpFill/>
          </p:spPr>
        </p:pic>
        <p:sp>
          <p:nvSpPr>
            <p:cNvPr id="13" name="Rectangle 12">
              <a:extLst>
                <a:ext uri="{FF2B5EF4-FFF2-40B4-BE49-F238E27FC236}">
                  <a16:creationId xmlns:a16="http://schemas.microsoft.com/office/drawing/2014/main" id="{AB1A1038-41E2-4446-8B89-A2BD222DD812}"/>
                </a:ext>
              </a:extLst>
            </p:cNvPr>
            <p:cNvSpPr/>
            <p:nvPr/>
          </p:nvSpPr>
          <p:spPr>
            <a:xfrm>
              <a:off x="9614107" y="4225366"/>
              <a:ext cx="935374" cy="896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grpSp>
        <p:nvGrpSpPr>
          <p:cNvPr id="16" name="Groupe 15">
            <a:extLst>
              <a:ext uri="{FF2B5EF4-FFF2-40B4-BE49-F238E27FC236}">
                <a16:creationId xmlns:a16="http://schemas.microsoft.com/office/drawing/2014/main" id="{791D80F1-F52D-4480-952A-D42CDE2CC548}"/>
              </a:ext>
            </a:extLst>
          </p:cNvPr>
          <p:cNvGrpSpPr/>
          <p:nvPr/>
        </p:nvGrpSpPr>
        <p:grpSpPr>
          <a:xfrm>
            <a:off x="5043332" y="1452159"/>
            <a:ext cx="4306408" cy="4049481"/>
            <a:chOff x="442259" y="1356659"/>
            <a:chExt cx="5502604" cy="4763247"/>
          </a:xfrm>
          <a:gradFill>
            <a:gsLst>
              <a:gs pos="0">
                <a:schemeClr val="accent3">
                  <a:lumMod val="20000"/>
                  <a:lumOff val="80000"/>
                </a:schemeClr>
              </a:gs>
              <a:gs pos="100000">
                <a:schemeClr val="accent1">
                  <a:tint val="23500"/>
                  <a:satMod val="160000"/>
                </a:schemeClr>
              </a:gs>
            </a:gsLst>
            <a:lin ang="2700000" scaled="1"/>
          </a:gradFill>
        </p:grpSpPr>
        <p:sp>
          <p:nvSpPr>
            <p:cNvPr id="15" name="Rectangle 14">
              <a:extLst>
                <a:ext uri="{FF2B5EF4-FFF2-40B4-BE49-F238E27FC236}">
                  <a16:creationId xmlns:a16="http://schemas.microsoft.com/office/drawing/2014/main" id="{1FA6A9D2-173A-4A92-8555-25BBB20D36D0}"/>
                </a:ext>
              </a:extLst>
            </p:cNvPr>
            <p:cNvSpPr/>
            <p:nvPr/>
          </p:nvSpPr>
          <p:spPr>
            <a:xfrm>
              <a:off x="442259" y="1356659"/>
              <a:ext cx="5502604" cy="4763247"/>
            </a:xfrm>
            <a:prstGeom prst="rect">
              <a:avLst/>
            </a:prstGeom>
            <a:grpFill/>
          </p:spPr>
          <p:style>
            <a:lnRef idx="2">
              <a:schemeClr val="accent3"/>
            </a:lnRef>
            <a:fillRef idx="1">
              <a:schemeClr val="lt1"/>
            </a:fillRef>
            <a:effectRef idx="0">
              <a:schemeClr val="accent3"/>
            </a:effectRef>
            <a:fontRef idx="minor">
              <a:schemeClr val="dk1"/>
            </a:fontRef>
          </p:style>
          <p:txBody>
            <a:bodyPr rtlCol="0" anchor="t"/>
            <a:lstStyle/>
            <a:p>
              <a:pPr algn="ctr"/>
              <a:r>
                <a:rPr lang="fr-FR" dirty="0"/>
                <a:t>Thème Nuit</a:t>
              </a:r>
            </a:p>
          </p:txBody>
        </p:sp>
        <p:pic>
          <p:nvPicPr>
            <p:cNvPr id="10" name="Image 9">
              <a:extLst>
                <a:ext uri="{FF2B5EF4-FFF2-40B4-BE49-F238E27FC236}">
                  <a16:creationId xmlns:a16="http://schemas.microsoft.com/office/drawing/2014/main" id="{B7AB994C-9FEA-48ED-8203-40742411E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10" y="1909484"/>
              <a:ext cx="2984270" cy="3935506"/>
            </a:xfrm>
            <a:prstGeom prst="rect">
              <a:avLst/>
            </a:prstGeom>
            <a:grpFill/>
          </p:spPr>
        </p:pic>
        <p:pic>
          <p:nvPicPr>
            <p:cNvPr id="8" name="Image 7">
              <a:extLst>
                <a:ext uri="{FF2B5EF4-FFF2-40B4-BE49-F238E27FC236}">
                  <a16:creationId xmlns:a16="http://schemas.microsoft.com/office/drawing/2014/main" id="{DC6A2804-0C47-49A1-918C-D39A713B96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2207" y="3536579"/>
              <a:ext cx="1992945" cy="2308411"/>
            </a:xfrm>
            <a:prstGeom prst="rect">
              <a:avLst/>
            </a:prstGeom>
            <a:grpFill/>
          </p:spPr>
        </p:pic>
        <p:sp>
          <p:nvSpPr>
            <p:cNvPr id="14" name="Rectangle 13">
              <a:extLst>
                <a:ext uri="{FF2B5EF4-FFF2-40B4-BE49-F238E27FC236}">
                  <a16:creationId xmlns:a16="http://schemas.microsoft.com/office/drawing/2014/main" id="{DF26BA7D-467B-4B2C-8343-6DB667736E34}"/>
                </a:ext>
              </a:extLst>
            </p:cNvPr>
            <p:cNvSpPr/>
            <p:nvPr/>
          </p:nvSpPr>
          <p:spPr>
            <a:xfrm>
              <a:off x="4063586" y="4213414"/>
              <a:ext cx="935374" cy="896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pic>
        <p:nvPicPr>
          <p:cNvPr id="5" name="Image 4">
            <a:extLst>
              <a:ext uri="{FF2B5EF4-FFF2-40B4-BE49-F238E27FC236}">
                <a16:creationId xmlns:a16="http://schemas.microsoft.com/office/drawing/2014/main" id="{86A3627F-A030-4119-B3E3-B631F822AD9F}"/>
              </a:ext>
            </a:extLst>
          </p:cNvPr>
          <p:cNvPicPr>
            <a:picLocks noChangeAspect="1"/>
          </p:cNvPicPr>
          <p:nvPr/>
        </p:nvPicPr>
        <p:blipFill>
          <a:blip r:embed="rId7"/>
          <a:stretch>
            <a:fillRect/>
          </a:stretch>
        </p:blipFill>
        <p:spPr>
          <a:xfrm>
            <a:off x="9457296" y="2098490"/>
            <a:ext cx="2312548" cy="3292765"/>
          </a:xfrm>
          <a:prstGeom prst="rect">
            <a:avLst/>
          </a:prstGeom>
        </p:spPr>
      </p:pic>
      <p:sp>
        <p:nvSpPr>
          <p:cNvPr id="7" name="ZoneTexte 6">
            <a:extLst>
              <a:ext uri="{FF2B5EF4-FFF2-40B4-BE49-F238E27FC236}">
                <a16:creationId xmlns:a16="http://schemas.microsoft.com/office/drawing/2014/main" id="{C98FD8D5-E863-46A7-9A85-B219660DDC64}"/>
              </a:ext>
            </a:extLst>
          </p:cNvPr>
          <p:cNvSpPr txBox="1"/>
          <p:nvPr/>
        </p:nvSpPr>
        <p:spPr>
          <a:xfrm>
            <a:off x="9437133" y="1452159"/>
            <a:ext cx="2302233" cy="646331"/>
          </a:xfrm>
          <a:prstGeom prst="rect">
            <a:avLst/>
          </a:prstGeom>
          <a:noFill/>
        </p:spPr>
        <p:txBody>
          <a:bodyPr wrap="none" rtlCol="0">
            <a:spAutoFit/>
          </a:bodyPr>
          <a:lstStyle/>
          <a:p>
            <a:r>
              <a:rPr lang="fr-FR" dirty="0"/>
              <a:t>Configuration par </a:t>
            </a:r>
          </a:p>
          <a:p>
            <a:r>
              <a:rPr lang="fr-FR" dirty="0"/>
              <a:t>fichier de style QSS</a:t>
            </a:r>
          </a:p>
        </p:txBody>
      </p:sp>
      <p:sp>
        <p:nvSpPr>
          <p:cNvPr id="21" name="Rectangle 20">
            <a:extLst>
              <a:ext uri="{FF2B5EF4-FFF2-40B4-BE49-F238E27FC236}">
                <a16:creationId xmlns:a16="http://schemas.microsoft.com/office/drawing/2014/main" id="{CC41ECB8-DDE2-406C-8C20-124E8D4C4AAF}"/>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58EB7B25-6661-4B2E-BB55-CE060849E899}"/>
              </a:ext>
            </a:extLst>
          </p:cNvPr>
          <p:cNvSpPr>
            <a:spLocks noGrp="1"/>
          </p:cNvSpPr>
          <p:nvPr>
            <p:ph type="sldNum" sz="quarter" idx="12"/>
          </p:nvPr>
        </p:nvSpPr>
        <p:spPr/>
        <p:txBody>
          <a:bodyPr/>
          <a:lstStyle/>
          <a:p>
            <a:pPr rtl="0"/>
            <a:fld id="{34B7E4EF-A1BD-40F4-AB7B-04F084DD991D}" type="slidenum">
              <a:rPr lang="en-US" smtClean="0"/>
              <a:t>36</a:t>
            </a:fld>
            <a:endParaRPr lang="en-US"/>
          </a:p>
        </p:txBody>
      </p:sp>
    </p:spTree>
    <p:extLst>
      <p:ext uri="{BB962C8B-B14F-4D97-AF65-F5344CB8AC3E}">
        <p14:creationId xmlns:p14="http://schemas.microsoft.com/office/powerpoint/2010/main" val="1091260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66800" y="642594"/>
            <a:ext cx="10058400" cy="630394"/>
          </a:xfrm>
        </p:spPr>
        <p:txBody>
          <a:bodyPr>
            <a:normAutofit/>
          </a:bodyPr>
          <a:lstStyle/>
          <a:p>
            <a:r>
              <a:rPr lang="fr-FR" sz="2800" dirty="0"/>
              <a:t>Général : Chargement / Sauvegarde des paramètres</a:t>
            </a:r>
          </a:p>
        </p:txBody>
      </p:sp>
      <p:pic>
        <p:nvPicPr>
          <p:cNvPr id="9" name="Image 8">
            <a:extLst>
              <a:ext uri="{FF2B5EF4-FFF2-40B4-BE49-F238E27FC236}">
                <a16:creationId xmlns:a16="http://schemas.microsoft.com/office/drawing/2014/main" id="{588B3C69-D37D-4EB7-ABB6-BD301C97673F}"/>
              </a:ext>
            </a:extLst>
          </p:cNvPr>
          <p:cNvPicPr>
            <a:picLocks noChangeAspect="1"/>
          </p:cNvPicPr>
          <p:nvPr/>
        </p:nvPicPr>
        <p:blipFill>
          <a:blip r:embed="rId3"/>
          <a:stretch>
            <a:fillRect/>
          </a:stretch>
        </p:blipFill>
        <p:spPr>
          <a:xfrm>
            <a:off x="655320" y="4194884"/>
            <a:ext cx="4373880" cy="2084522"/>
          </a:xfrm>
          <a:prstGeom prst="rect">
            <a:avLst/>
          </a:prstGeom>
        </p:spPr>
      </p:pic>
      <p:pic>
        <p:nvPicPr>
          <p:cNvPr id="19" name="Image 18">
            <a:extLst>
              <a:ext uri="{FF2B5EF4-FFF2-40B4-BE49-F238E27FC236}">
                <a16:creationId xmlns:a16="http://schemas.microsoft.com/office/drawing/2014/main" id="{7D25B42A-721B-4708-BD53-9F2E3F3976B9}"/>
              </a:ext>
            </a:extLst>
          </p:cNvPr>
          <p:cNvPicPr>
            <a:picLocks noChangeAspect="1"/>
          </p:cNvPicPr>
          <p:nvPr/>
        </p:nvPicPr>
        <p:blipFill>
          <a:blip r:embed="rId4"/>
          <a:stretch>
            <a:fillRect/>
          </a:stretch>
        </p:blipFill>
        <p:spPr>
          <a:xfrm>
            <a:off x="655320" y="1689735"/>
            <a:ext cx="6484147" cy="1891665"/>
          </a:xfrm>
          <a:prstGeom prst="rect">
            <a:avLst/>
          </a:prstGeom>
        </p:spPr>
      </p:pic>
      <p:sp>
        <p:nvSpPr>
          <p:cNvPr id="20" name="ZoneTexte 19">
            <a:extLst>
              <a:ext uri="{FF2B5EF4-FFF2-40B4-BE49-F238E27FC236}">
                <a16:creationId xmlns:a16="http://schemas.microsoft.com/office/drawing/2014/main" id="{83431540-F42A-4108-830B-72E4356FA9CC}"/>
              </a:ext>
            </a:extLst>
          </p:cNvPr>
          <p:cNvSpPr txBox="1"/>
          <p:nvPr/>
        </p:nvSpPr>
        <p:spPr>
          <a:xfrm>
            <a:off x="655320" y="1320403"/>
            <a:ext cx="3866764" cy="369332"/>
          </a:xfrm>
          <a:prstGeom prst="rect">
            <a:avLst/>
          </a:prstGeom>
          <a:noFill/>
        </p:spPr>
        <p:txBody>
          <a:bodyPr wrap="none" rtlCol="0">
            <a:spAutoFit/>
          </a:bodyPr>
          <a:lstStyle/>
          <a:p>
            <a:r>
              <a:rPr lang="fr-FR" dirty="0"/>
              <a:t>Chargement depuis un fichier INI</a:t>
            </a:r>
          </a:p>
        </p:txBody>
      </p:sp>
      <p:sp>
        <p:nvSpPr>
          <p:cNvPr id="21" name="ZoneTexte 20">
            <a:extLst>
              <a:ext uri="{FF2B5EF4-FFF2-40B4-BE49-F238E27FC236}">
                <a16:creationId xmlns:a16="http://schemas.microsoft.com/office/drawing/2014/main" id="{EF8A8F35-0F2F-41E3-9FD2-8A4D6E8503D8}"/>
              </a:ext>
            </a:extLst>
          </p:cNvPr>
          <p:cNvSpPr txBox="1"/>
          <p:nvPr/>
        </p:nvSpPr>
        <p:spPr>
          <a:xfrm>
            <a:off x="655320" y="3813481"/>
            <a:ext cx="3605474" cy="369332"/>
          </a:xfrm>
          <a:prstGeom prst="rect">
            <a:avLst/>
          </a:prstGeom>
          <a:noFill/>
        </p:spPr>
        <p:txBody>
          <a:bodyPr wrap="none" rtlCol="0">
            <a:spAutoFit/>
          </a:bodyPr>
          <a:lstStyle/>
          <a:p>
            <a:r>
              <a:rPr lang="fr-FR" dirty="0"/>
              <a:t>Sauvegarde dans un fichier INI</a:t>
            </a:r>
          </a:p>
        </p:txBody>
      </p:sp>
      <p:pic>
        <p:nvPicPr>
          <p:cNvPr id="23" name="Image 22">
            <a:extLst>
              <a:ext uri="{FF2B5EF4-FFF2-40B4-BE49-F238E27FC236}">
                <a16:creationId xmlns:a16="http://schemas.microsoft.com/office/drawing/2014/main" id="{D1FDAFAF-9689-494E-8E4B-7384E9CE8A78}"/>
              </a:ext>
            </a:extLst>
          </p:cNvPr>
          <p:cNvPicPr>
            <a:picLocks noChangeAspect="1"/>
          </p:cNvPicPr>
          <p:nvPr/>
        </p:nvPicPr>
        <p:blipFill>
          <a:blip r:embed="rId5"/>
          <a:stretch>
            <a:fillRect/>
          </a:stretch>
        </p:blipFill>
        <p:spPr>
          <a:xfrm>
            <a:off x="7606665" y="2917059"/>
            <a:ext cx="3790950" cy="2162175"/>
          </a:xfrm>
          <a:prstGeom prst="rect">
            <a:avLst/>
          </a:prstGeom>
        </p:spPr>
      </p:pic>
      <p:sp>
        <p:nvSpPr>
          <p:cNvPr id="24" name="ZoneTexte 23">
            <a:extLst>
              <a:ext uri="{FF2B5EF4-FFF2-40B4-BE49-F238E27FC236}">
                <a16:creationId xmlns:a16="http://schemas.microsoft.com/office/drawing/2014/main" id="{1DC2CB7D-C161-4371-A26E-CF90553D6EAF}"/>
              </a:ext>
            </a:extLst>
          </p:cNvPr>
          <p:cNvSpPr txBox="1"/>
          <p:nvPr/>
        </p:nvSpPr>
        <p:spPr>
          <a:xfrm>
            <a:off x="7911658" y="2547727"/>
            <a:ext cx="2903359" cy="369332"/>
          </a:xfrm>
          <a:prstGeom prst="rect">
            <a:avLst/>
          </a:prstGeom>
          <a:noFill/>
        </p:spPr>
        <p:txBody>
          <a:bodyPr wrap="none" rtlCol="0">
            <a:spAutoFit/>
          </a:bodyPr>
          <a:lstStyle/>
          <a:p>
            <a:r>
              <a:rPr lang="fr-FR" dirty="0"/>
              <a:t>Le contenu du fichier INI</a:t>
            </a:r>
          </a:p>
        </p:txBody>
      </p:sp>
      <p:sp>
        <p:nvSpPr>
          <p:cNvPr id="12" name="Rectangle 11">
            <a:extLst>
              <a:ext uri="{FF2B5EF4-FFF2-40B4-BE49-F238E27FC236}">
                <a16:creationId xmlns:a16="http://schemas.microsoft.com/office/drawing/2014/main" id="{0518D2CB-AE9D-4F01-A801-B4C18159A1DE}"/>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B5024484-265B-49DF-B54F-6EEC896DC03E}"/>
              </a:ext>
            </a:extLst>
          </p:cNvPr>
          <p:cNvSpPr>
            <a:spLocks noGrp="1"/>
          </p:cNvSpPr>
          <p:nvPr>
            <p:ph type="sldNum" sz="quarter" idx="12"/>
          </p:nvPr>
        </p:nvSpPr>
        <p:spPr/>
        <p:txBody>
          <a:bodyPr/>
          <a:lstStyle/>
          <a:p>
            <a:pPr rtl="0"/>
            <a:fld id="{34B7E4EF-A1BD-40F4-AB7B-04F084DD991D}" type="slidenum">
              <a:rPr lang="en-US" smtClean="0"/>
              <a:t>37</a:t>
            </a:fld>
            <a:endParaRPr lang="en-US"/>
          </a:p>
        </p:txBody>
      </p:sp>
    </p:spTree>
    <p:extLst>
      <p:ext uri="{BB962C8B-B14F-4D97-AF65-F5344CB8AC3E}">
        <p14:creationId xmlns:p14="http://schemas.microsoft.com/office/powerpoint/2010/main" val="3361466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dirty="0">
                <a:solidFill>
                  <a:prstClr val="black"/>
                </a:solidFill>
              </a:rPr>
              <a:t>Traduction de l’application</a:t>
            </a:r>
            <a:endParaRPr lang="fr-FR" sz="1500" dirty="0">
              <a:solidFill>
                <a:prstClr val="black"/>
              </a:solidFill>
            </a:endParaRPr>
          </a:p>
          <a:p>
            <a:pPr marL="822960" lvl="3" indent="0">
              <a:buNone/>
            </a:pPr>
            <a:endParaRPr lang="fr-FR" sz="1500" dirty="0">
              <a:solidFill>
                <a:prstClr val="black"/>
              </a:solidFill>
            </a:endParaRPr>
          </a:p>
          <a:p>
            <a:pPr marL="0" indent="0">
              <a:buNone/>
            </a:pPr>
            <a:endParaRPr lang="fr-FR" dirty="0"/>
          </a:p>
        </p:txBody>
      </p:sp>
      <p:sp>
        <p:nvSpPr>
          <p:cNvPr id="15" name="Titre 1">
            <a:extLst>
              <a:ext uri="{FF2B5EF4-FFF2-40B4-BE49-F238E27FC236}">
                <a16:creationId xmlns:a16="http://schemas.microsoft.com/office/drawing/2014/main" id="{455FDA57-4828-4A73-ABEE-296C21EEADE1}"/>
              </a:ext>
            </a:extLst>
          </p:cNvPr>
          <p:cNvSpPr txBox="1">
            <a:spLocks/>
          </p:cNvSpPr>
          <p:nvPr/>
        </p:nvSpPr>
        <p:spPr>
          <a:xfrm>
            <a:off x="1066800" y="642594"/>
            <a:ext cx="10058400" cy="55681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fr-FR" cap="all" dirty="0"/>
              <a:t>Général : Gestion Multilingue</a:t>
            </a:r>
          </a:p>
        </p:txBody>
      </p:sp>
      <p:pic>
        <p:nvPicPr>
          <p:cNvPr id="2" name="Image 1">
            <a:extLst>
              <a:ext uri="{FF2B5EF4-FFF2-40B4-BE49-F238E27FC236}">
                <a16:creationId xmlns:a16="http://schemas.microsoft.com/office/drawing/2014/main" id="{D53EBD7B-5FA0-486F-A41C-F4E602D6CFB8}"/>
              </a:ext>
            </a:extLst>
          </p:cNvPr>
          <p:cNvPicPr>
            <a:picLocks noChangeAspect="1"/>
          </p:cNvPicPr>
          <p:nvPr/>
        </p:nvPicPr>
        <p:blipFill rotWithShape="1">
          <a:blip r:embed="rId3"/>
          <a:srcRect l="11582" t="48829" r="73581" b="46758"/>
          <a:stretch/>
        </p:blipFill>
        <p:spPr>
          <a:xfrm>
            <a:off x="1638298" y="2238375"/>
            <a:ext cx="8086725" cy="790575"/>
          </a:xfrm>
          <a:prstGeom prst="roundRect">
            <a:avLst>
              <a:gd name="adj" fmla="val 16667"/>
            </a:avLst>
          </a:prstGeom>
          <a:ln>
            <a:noFill/>
          </a:ln>
          <a:effectLst>
            <a:outerShdw blurRad="76200" dist="38100" dir="7800000" algn="tl" rotWithShape="0">
              <a:srgbClr val="000000">
                <a:alpha val="40000"/>
              </a:srgbClr>
            </a:outerShdw>
          </a:effectLst>
        </p:spPr>
      </p:pic>
      <p:pic>
        <p:nvPicPr>
          <p:cNvPr id="10" name="Image 9">
            <a:extLst>
              <a:ext uri="{FF2B5EF4-FFF2-40B4-BE49-F238E27FC236}">
                <a16:creationId xmlns:a16="http://schemas.microsoft.com/office/drawing/2014/main" id="{8BF03331-E0C9-480C-84E3-80EAF35390C8}"/>
              </a:ext>
            </a:extLst>
          </p:cNvPr>
          <p:cNvPicPr>
            <a:picLocks noChangeAspect="1"/>
          </p:cNvPicPr>
          <p:nvPr/>
        </p:nvPicPr>
        <p:blipFill rotWithShape="1">
          <a:blip r:embed="rId3">
            <a:alphaModFix amt="50000"/>
          </a:blip>
          <a:srcRect l="11582" t="51859" r="73581" b="43728"/>
          <a:stretch/>
        </p:blipFill>
        <p:spPr>
          <a:xfrm>
            <a:off x="1638297" y="4252727"/>
            <a:ext cx="8086725" cy="790576"/>
          </a:xfrm>
          <a:prstGeom prst="roundRect">
            <a:avLst>
              <a:gd name="adj" fmla="val 16667"/>
            </a:avLst>
          </a:prstGeom>
          <a:ln>
            <a:noFill/>
          </a:ln>
          <a:effectLst>
            <a:outerShdw blurRad="76200" dist="38100" dir="7800000" algn="tl" rotWithShape="0">
              <a:srgbClr val="000000">
                <a:alpha val="40000"/>
              </a:srgbClr>
            </a:outerShdw>
          </a:effectLst>
        </p:spPr>
      </p:pic>
      <p:cxnSp>
        <p:nvCxnSpPr>
          <p:cNvPr id="11" name="Connecteur droit avec flèche 10">
            <a:extLst>
              <a:ext uri="{FF2B5EF4-FFF2-40B4-BE49-F238E27FC236}">
                <a16:creationId xmlns:a16="http://schemas.microsoft.com/office/drawing/2014/main" id="{64E2A127-8E3B-4357-A312-1491E05D70E5}"/>
              </a:ext>
            </a:extLst>
          </p:cNvPr>
          <p:cNvCxnSpPr>
            <a:cxnSpLocks/>
            <a:stCxn id="2" idx="2"/>
            <a:endCxn id="10" idx="0"/>
          </p:cNvCxnSpPr>
          <p:nvPr/>
        </p:nvCxnSpPr>
        <p:spPr>
          <a:xfrm flipH="1">
            <a:off x="5681660" y="3028950"/>
            <a:ext cx="1" cy="1223777"/>
          </a:xfrm>
          <a:prstGeom prst="straightConnector1">
            <a:avLst/>
          </a:prstGeom>
          <a:ln w="57150">
            <a:solidFill>
              <a:srgbClr val="00AFEF"/>
            </a:solidFill>
            <a:tailEnd type="triangle"/>
          </a:ln>
        </p:spPr>
        <p:style>
          <a:lnRef idx="3">
            <a:schemeClr val="accent3"/>
          </a:lnRef>
          <a:fillRef idx="0">
            <a:schemeClr val="accent3"/>
          </a:fillRef>
          <a:effectRef idx="2">
            <a:schemeClr val="accent3"/>
          </a:effectRef>
          <a:fontRef idx="minor">
            <a:schemeClr val="tx1"/>
          </a:fontRef>
        </p:style>
      </p:cxnSp>
      <p:pic>
        <p:nvPicPr>
          <p:cNvPr id="14" name="Image 13">
            <a:extLst>
              <a:ext uri="{FF2B5EF4-FFF2-40B4-BE49-F238E27FC236}">
                <a16:creationId xmlns:a16="http://schemas.microsoft.com/office/drawing/2014/main" id="{1E860D4E-9B86-4472-BFBE-A1AD485A5E42}"/>
              </a:ext>
            </a:extLst>
          </p:cNvPr>
          <p:cNvPicPr>
            <a:picLocks noChangeAspect="1"/>
          </p:cNvPicPr>
          <p:nvPr/>
        </p:nvPicPr>
        <p:blipFill rotWithShape="1">
          <a:blip r:embed="rId3"/>
          <a:srcRect l="20364" t="51859" r="77229" b="43728"/>
          <a:stretch/>
        </p:blipFill>
        <p:spPr>
          <a:xfrm>
            <a:off x="6424613" y="4255009"/>
            <a:ext cx="1312067" cy="790576"/>
          </a:xfrm>
          <a:prstGeom prst="roundRect">
            <a:avLst>
              <a:gd name="adj" fmla="val 16667"/>
            </a:avLst>
          </a:prstGeom>
          <a:ln>
            <a:noFill/>
          </a:ln>
          <a:effectLst>
            <a:outerShdw blurRad="76200" dist="38100" dir="7800000" algn="tl" rotWithShape="0">
              <a:srgbClr val="000000">
                <a:alpha val="40000"/>
              </a:srgbClr>
            </a:outerShdw>
          </a:effectLst>
        </p:spPr>
      </p:pic>
      <p:sp>
        <p:nvSpPr>
          <p:cNvPr id="9" name="Rectangle 8">
            <a:extLst>
              <a:ext uri="{FF2B5EF4-FFF2-40B4-BE49-F238E27FC236}">
                <a16:creationId xmlns:a16="http://schemas.microsoft.com/office/drawing/2014/main" id="{DC1E01B1-2972-466B-9C68-373A7D461D6C}"/>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3" name="Espace réservé du numéro de diapositive 2">
            <a:extLst>
              <a:ext uri="{FF2B5EF4-FFF2-40B4-BE49-F238E27FC236}">
                <a16:creationId xmlns:a16="http://schemas.microsoft.com/office/drawing/2014/main" id="{B14828CB-14C0-4316-BCF1-7DA4AE4F2D56}"/>
              </a:ext>
            </a:extLst>
          </p:cNvPr>
          <p:cNvSpPr>
            <a:spLocks noGrp="1"/>
          </p:cNvSpPr>
          <p:nvPr>
            <p:ph type="sldNum" sz="quarter" idx="12"/>
          </p:nvPr>
        </p:nvSpPr>
        <p:spPr/>
        <p:txBody>
          <a:bodyPr/>
          <a:lstStyle/>
          <a:p>
            <a:pPr rtl="0"/>
            <a:fld id="{34B7E4EF-A1BD-40F4-AB7B-04F084DD991D}" type="slidenum">
              <a:rPr lang="en-US" smtClean="0"/>
              <a:t>38</a:t>
            </a:fld>
            <a:endParaRPr lang="en-US"/>
          </a:p>
        </p:txBody>
      </p:sp>
    </p:spTree>
    <p:extLst>
      <p:ext uri="{BB962C8B-B14F-4D97-AF65-F5344CB8AC3E}">
        <p14:creationId xmlns:p14="http://schemas.microsoft.com/office/powerpoint/2010/main" val="244386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60039D6-B929-4185-A623-AB6994D06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063" y="1780212"/>
            <a:ext cx="7030431" cy="4172532"/>
          </a:xfrm>
          <a:prstGeom prst="rect">
            <a:avLst/>
          </a:prstGeom>
        </p:spPr>
      </p:pic>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dirty="0">
                <a:solidFill>
                  <a:prstClr val="black"/>
                </a:solidFill>
              </a:rPr>
              <a:t>Traduction de l’application</a:t>
            </a:r>
            <a:endParaRPr lang="fr-FR" sz="1500" dirty="0">
              <a:solidFill>
                <a:prstClr val="black"/>
              </a:solidFill>
            </a:endParaRPr>
          </a:p>
          <a:p>
            <a:pPr marL="822960" lvl="3" indent="0">
              <a:buNone/>
            </a:pPr>
            <a:endParaRPr lang="fr-FR" sz="1500" dirty="0">
              <a:solidFill>
                <a:prstClr val="black"/>
              </a:solidFill>
            </a:endParaRPr>
          </a:p>
          <a:p>
            <a:pPr marL="0" indent="0">
              <a:buNone/>
            </a:pPr>
            <a:endParaRPr lang="fr-FR" dirty="0"/>
          </a:p>
        </p:txBody>
      </p:sp>
      <p:sp>
        <p:nvSpPr>
          <p:cNvPr id="15" name="Titre 1">
            <a:extLst>
              <a:ext uri="{FF2B5EF4-FFF2-40B4-BE49-F238E27FC236}">
                <a16:creationId xmlns:a16="http://schemas.microsoft.com/office/drawing/2014/main" id="{455FDA57-4828-4A73-ABEE-296C21EEADE1}"/>
              </a:ext>
            </a:extLst>
          </p:cNvPr>
          <p:cNvSpPr txBox="1">
            <a:spLocks/>
          </p:cNvSpPr>
          <p:nvPr/>
        </p:nvSpPr>
        <p:spPr>
          <a:xfrm>
            <a:off x="1066800" y="642594"/>
            <a:ext cx="10058400" cy="55681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fr-FR" cap="all" dirty="0"/>
              <a:t>Général : Gestion Multilingue</a:t>
            </a:r>
          </a:p>
        </p:txBody>
      </p:sp>
      <p:sp>
        <p:nvSpPr>
          <p:cNvPr id="4" name="ZoneTexte 3">
            <a:extLst>
              <a:ext uri="{FF2B5EF4-FFF2-40B4-BE49-F238E27FC236}">
                <a16:creationId xmlns:a16="http://schemas.microsoft.com/office/drawing/2014/main" id="{EF8A00E5-45E1-445C-8B9D-FE611AD06996}"/>
              </a:ext>
            </a:extLst>
          </p:cNvPr>
          <p:cNvSpPr txBox="1"/>
          <p:nvPr/>
        </p:nvSpPr>
        <p:spPr>
          <a:xfrm>
            <a:off x="4733925" y="2895600"/>
            <a:ext cx="423514" cy="307777"/>
          </a:xfrm>
          <a:prstGeom prst="rect">
            <a:avLst/>
          </a:prstGeom>
          <a:noFill/>
        </p:spPr>
        <p:txBody>
          <a:bodyPr wrap="none" rtlCol="0">
            <a:spAutoFit/>
          </a:bodyPr>
          <a:lstStyle/>
          <a:p>
            <a:r>
              <a:rPr lang="fr-FR" sz="1400" b="1" i="1" dirty="0">
                <a:solidFill>
                  <a:srgbClr val="0170C3"/>
                </a:solidFill>
              </a:rPr>
              <a:t>(1)</a:t>
            </a:r>
            <a:endParaRPr lang="en-US" sz="1400" b="1" i="1" dirty="0">
              <a:solidFill>
                <a:srgbClr val="0170C3"/>
              </a:solidFill>
            </a:endParaRPr>
          </a:p>
        </p:txBody>
      </p:sp>
      <p:sp>
        <p:nvSpPr>
          <p:cNvPr id="12" name="ZoneTexte 11">
            <a:extLst>
              <a:ext uri="{FF2B5EF4-FFF2-40B4-BE49-F238E27FC236}">
                <a16:creationId xmlns:a16="http://schemas.microsoft.com/office/drawing/2014/main" id="{B35188DD-51F7-4DA7-B795-9C6BE87FC788}"/>
              </a:ext>
            </a:extLst>
          </p:cNvPr>
          <p:cNvSpPr txBox="1"/>
          <p:nvPr/>
        </p:nvSpPr>
        <p:spPr>
          <a:xfrm>
            <a:off x="4522168" y="5644967"/>
            <a:ext cx="423514" cy="307777"/>
          </a:xfrm>
          <a:prstGeom prst="rect">
            <a:avLst/>
          </a:prstGeom>
          <a:noFill/>
        </p:spPr>
        <p:txBody>
          <a:bodyPr wrap="none" rtlCol="0">
            <a:spAutoFit/>
          </a:bodyPr>
          <a:lstStyle/>
          <a:p>
            <a:r>
              <a:rPr lang="fr-FR" sz="1400" b="1" i="1" dirty="0">
                <a:solidFill>
                  <a:srgbClr val="0170C3"/>
                </a:solidFill>
              </a:rPr>
              <a:t>(2)</a:t>
            </a:r>
            <a:endParaRPr lang="en-US" sz="1400" b="1" i="1" dirty="0">
              <a:solidFill>
                <a:srgbClr val="0170C3"/>
              </a:solidFill>
            </a:endParaRPr>
          </a:p>
        </p:txBody>
      </p:sp>
      <p:sp>
        <p:nvSpPr>
          <p:cNvPr id="13" name="ZoneTexte 12">
            <a:extLst>
              <a:ext uri="{FF2B5EF4-FFF2-40B4-BE49-F238E27FC236}">
                <a16:creationId xmlns:a16="http://schemas.microsoft.com/office/drawing/2014/main" id="{5C230002-F92E-4DC2-A0E9-376546B8BA8C}"/>
              </a:ext>
            </a:extLst>
          </p:cNvPr>
          <p:cNvSpPr txBox="1"/>
          <p:nvPr/>
        </p:nvSpPr>
        <p:spPr>
          <a:xfrm>
            <a:off x="6466236" y="2712278"/>
            <a:ext cx="423514" cy="307777"/>
          </a:xfrm>
          <a:prstGeom prst="rect">
            <a:avLst/>
          </a:prstGeom>
          <a:noFill/>
        </p:spPr>
        <p:txBody>
          <a:bodyPr wrap="none" rtlCol="0">
            <a:spAutoFit/>
          </a:bodyPr>
          <a:lstStyle/>
          <a:p>
            <a:r>
              <a:rPr lang="fr-FR" sz="1400" b="1" i="1" dirty="0">
                <a:solidFill>
                  <a:srgbClr val="0170C3"/>
                </a:solidFill>
              </a:rPr>
              <a:t>(3)</a:t>
            </a:r>
            <a:endParaRPr lang="en-US" sz="1400" b="1" i="1" dirty="0">
              <a:solidFill>
                <a:srgbClr val="0170C3"/>
              </a:solidFill>
            </a:endParaRPr>
          </a:p>
        </p:txBody>
      </p:sp>
      <p:sp>
        <p:nvSpPr>
          <p:cNvPr id="9" name="Rectangle 8">
            <a:extLst>
              <a:ext uri="{FF2B5EF4-FFF2-40B4-BE49-F238E27FC236}">
                <a16:creationId xmlns:a16="http://schemas.microsoft.com/office/drawing/2014/main" id="{21B8262C-6163-441C-9163-5A5C91540302}"/>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2" name="Espace réservé du numéro de diapositive 1">
            <a:extLst>
              <a:ext uri="{FF2B5EF4-FFF2-40B4-BE49-F238E27FC236}">
                <a16:creationId xmlns:a16="http://schemas.microsoft.com/office/drawing/2014/main" id="{4B7C0A50-0B2E-4E09-8358-262688B6C0EE}"/>
              </a:ext>
            </a:extLst>
          </p:cNvPr>
          <p:cNvSpPr>
            <a:spLocks noGrp="1"/>
          </p:cNvSpPr>
          <p:nvPr>
            <p:ph type="sldNum" sz="quarter" idx="12"/>
          </p:nvPr>
        </p:nvSpPr>
        <p:spPr/>
        <p:txBody>
          <a:bodyPr/>
          <a:lstStyle/>
          <a:p>
            <a:pPr rtl="0"/>
            <a:fld id="{34B7E4EF-A1BD-40F4-AB7B-04F084DD991D}" type="slidenum">
              <a:rPr lang="en-US" smtClean="0"/>
              <a:t>39</a:t>
            </a:fld>
            <a:endParaRPr lang="en-US"/>
          </a:p>
        </p:txBody>
      </p:sp>
    </p:spTree>
    <p:extLst>
      <p:ext uri="{BB962C8B-B14F-4D97-AF65-F5344CB8AC3E}">
        <p14:creationId xmlns:p14="http://schemas.microsoft.com/office/powerpoint/2010/main" val="547935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2A408B7-B1E1-42B1-AA6C-9DD1D67CC69D}"/>
              </a:ext>
            </a:extLst>
          </p:cNvPr>
          <p:cNvSpPr>
            <a:spLocks noGrp="1"/>
          </p:cNvSpPr>
          <p:nvPr>
            <p:ph type="sldNum" sz="quarter" idx="12"/>
          </p:nvPr>
        </p:nvSpPr>
        <p:spPr/>
        <p:txBody>
          <a:bodyPr/>
          <a:lstStyle/>
          <a:p>
            <a:pPr rtl="0"/>
            <a:fld id="{34B7E4EF-A1BD-40F4-AB7B-04F084DD991D}" type="slidenum">
              <a:rPr lang="en-US" smtClean="0"/>
              <a:t>4</a:t>
            </a:fld>
            <a:endParaRPr lang="en-US"/>
          </a:p>
        </p:txBody>
      </p:sp>
      <p:sp>
        <p:nvSpPr>
          <p:cNvPr id="10" name="Titre 1">
            <a:extLst>
              <a:ext uri="{FF2B5EF4-FFF2-40B4-BE49-F238E27FC236}">
                <a16:creationId xmlns:a16="http://schemas.microsoft.com/office/drawing/2014/main" id="{191D2DCA-1DD6-45AF-B20D-D8D802C686AD}"/>
              </a:ext>
            </a:extLst>
          </p:cNvPr>
          <p:cNvSpPr>
            <a:spLocks noGrp="1"/>
          </p:cNvSpPr>
          <p:nvPr>
            <p:ph type="title"/>
          </p:nvPr>
        </p:nvSpPr>
        <p:spPr>
          <a:xfrm>
            <a:off x="1066800" y="405643"/>
            <a:ext cx="10058400" cy="616190"/>
          </a:xfrm>
        </p:spPr>
        <p:txBody>
          <a:bodyPr>
            <a:normAutofit fontScale="90000"/>
          </a:bodyPr>
          <a:lstStyle/>
          <a:p>
            <a:r>
              <a:rPr lang="fr-FR" dirty="0"/>
              <a:t>Station Météo :</a:t>
            </a:r>
          </a:p>
        </p:txBody>
      </p:sp>
      <p:sp>
        <p:nvSpPr>
          <p:cNvPr id="11" name="Espace réservé du contenu 2">
            <a:extLst>
              <a:ext uri="{FF2B5EF4-FFF2-40B4-BE49-F238E27FC236}">
                <a16:creationId xmlns:a16="http://schemas.microsoft.com/office/drawing/2014/main" id="{47CB49A6-7EA1-4E17-B715-C760379DA5E6}"/>
              </a:ext>
            </a:extLst>
          </p:cNvPr>
          <p:cNvSpPr>
            <a:spLocks noGrp="1"/>
          </p:cNvSpPr>
          <p:nvPr>
            <p:ph idx="1"/>
          </p:nvPr>
        </p:nvSpPr>
        <p:spPr>
          <a:xfrm>
            <a:off x="876412" y="1065529"/>
            <a:ext cx="5029200" cy="4693960"/>
          </a:xfrm>
        </p:spPr>
        <p:txBody>
          <a:bodyPr>
            <a:normAutofit fontScale="92500" lnSpcReduction="20000"/>
          </a:bodyPr>
          <a:lstStyle/>
          <a:p>
            <a:endParaRPr lang="fr-FR" sz="1400" dirty="0">
              <a:solidFill>
                <a:schemeClr val="tx1"/>
              </a:solidFill>
              <a:effectLst/>
              <a:latin typeface="Arial" panose="020B0604020202020204" pitchFamily="34" charset="0"/>
              <a:cs typeface="Arial" panose="020B0604020202020204" pitchFamily="34" charset="0"/>
            </a:endParaRPr>
          </a:p>
          <a:p>
            <a:r>
              <a:rPr lang="fr-FR" sz="1400" dirty="0">
                <a:solidFill>
                  <a:schemeClr val="tx1"/>
                </a:solidFill>
                <a:effectLst/>
                <a:latin typeface="Arial" panose="020B0604020202020204" pitchFamily="34" charset="0"/>
                <a:cs typeface="Arial" panose="020B0604020202020204" pitchFamily="34" charset="0"/>
              </a:rPr>
              <a:t>L’objectif de ce projet est de concevoir une application PC Station Météo. </a:t>
            </a:r>
          </a:p>
          <a:p>
            <a:r>
              <a:rPr lang="fr-FR" sz="1400" dirty="0">
                <a:solidFill>
                  <a:schemeClr val="tx1"/>
                </a:solidFill>
                <a:effectLst/>
                <a:latin typeface="Arial" panose="020B0604020202020204" pitchFamily="34" charset="0"/>
                <a:cs typeface="Arial" panose="020B0604020202020204" pitchFamily="34" charset="0"/>
              </a:rPr>
              <a:t>On souhaite afficher sur cette station Météo des informations météorologiques de 2 points géographiques différents:</a:t>
            </a:r>
          </a:p>
          <a:p>
            <a:pPr lvl="1"/>
            <a:r>
              <a:rPr lang="fr-FR" sz="1400" dirty="0">
                <a:solidFill>
                  <a:schemeClr val="tx1"/>
                </a:solidFill>
                <a:effectLst/>
                <a:latin typeface="Arial" panose="020B0604020202020204" pitchFamily="34" charset="0"/>
                <a:cs typeface="Arial" panose="020B0604020202020204" pitchFamily="34" charset="0"/>
              </a:rPr>
              <a:t>en mer, ce qu’on appellera la « Balise Mer » </a:t>
            </a:r>
          </a:p>
          <a:p>
            <a:pPr lvl="2"/>
            <a:r>
              <a:rPr lang="fr-FR" sz="1400" dirty="0">
                <a:solidFill>
                  <a:schemeClr val="tx1"/>
                </a:solidFill>
                <a:effectLst/>
                <a:latin typeface="Arial" panose="020B0604020202020204" pitchFamily="34" charset="0"/>
                <a:cs typeface="Arial" panose="020B0604020202020204" pitchFamily="34" charset="0"/>
              </a:rPr>
              <a:t>Température en °C/°F de -40°C à 50°C</a:t>
            </a:r>
          </a:p>
          <a:p>
            <a:pPr lvl="2"/>
            <a:r>
              <a:rPr lang="fr-FR" sz="1400" dirty="0">
                <a:solidFill>
                  <a:schemeClr val="tx1"/>
                </a:solidFill>
                <a:effectLst/>
                <a:latin typeface="Arial" panose="020B0604020202020204" pitchFamily="34" charset="0"/>
                <a:cs typeface="Arial" panose="020B0604020202020204" pitchFamily="34" charset="0"/>
              </a:rPr>
              <a:t>Résolution : 0.1°C relevé toutes les 10 minutes</a:t>
            </a:r>
          </a:p>
          <a:p>
            <a:pPr lvl="2"/>
            <a:r>
              <a:rPr lang="fr-FR" sz="1400" dirty="0">
                <a:solidFill>
                  <a:schemeClr val="tx1"/>
                </a:solidFill>
                <a:effectLst/>
                <a:latin typeface="Arial" panose="020B0604020202020204" pitchFamily="34" charset="0"/>
                <a:cs typeface="Arial" panose="020B0604020202020204" pitchFamily="34" charset="0"/>
              </a:rPr>
              <a:t>Taux d’humidité</a:t>
            </a:r>
            <a:endParaRPr lang="fr-FR" sz="1400" dirty="0">
              <a:solidFill>
                <a:schemeClr val="tx1"/>
              </a:solidFill>
              <a:latin typeface="Arial" panose="020B0604020202020204" pitchFamily="34" charset="0"/>
              <a:cs typeface="Arial" panose="020B0604020202020204" pitchFamily="34" charset="0"/>
            </a:endParaRPr>
          </a:p>
          <a:p>
            <a:pPr lvl="2"/>
            <a:r>
              <a:rPr lang="fr-FR" sz="1400" dirty="0">
                <a:solidFill>
                  <a:schemeClr val="tx1"/>
                </a:solidFill>
                <a:effectLst/>
                <a:latin typeface="Arial" panose="020B0604020202020204" pitchFamily="34" charset="0"/>
                <a:cs typeface="Arial" panose="020B0604020202020204" pitchFamily="34" charset="0"/>
              </a:rPr>
              <a:t>Pression </a:t>
            </a:r>
          </a:p>
          <a:p>
            <a:pPr lvl="1"/>
            <a:r>
              <a:rPr lang="fr-FR" sz="1400" dirty="0">
                <a:solidFill>
                  <a:schemeClr val="tx1"/>
                </a:solidFill>
                <a:effectLst/>
                <a:latin typeface="Arial" panose="020B0604020202020204" pitchFamily="34" charset="0"/>
                <a:cs typeface="Arial" panose="020B0604020202020204" pitchFamily="34" charset="0"/>
              </a:rPr>
              <a:t>d'une ville choisie, ce qu’on appelle la « Balise Ville »</a:t>
            </a:r>
          </a:p>
          <a:p>
            <a:pPr lvl="2"/>
            <a:r>
              <a:rPr lang="fr-FR" sz="1400" dirty="0">
                <a:solidFill>
                  <a:schemeClr val="tx1"/>
                </a:solidFill>
                <a:effectLst/>
                <a:latin typeface="Arial" panose="020B0604020202020204" pitchFamily="34" charset="0"/>
                <a:cs typeface="Arial" panose="020B0604020202020204" pitchFamily="34" charset="0"/>
              </a:rPr>
              <a:t>Température en °C/°F de -40°C à 50°C</a:t>
            </a:r>
            <a:endParaRPr lang="fr-FR" sz="1400" dirty="0">
              <a:solidFill>
                <a:schemeClr val="tx1"/>
              </a:solidFill>
              <a:latin typeface="Arial" panose="020B0604020202020204" pitchFamily="34" charset="0"/>
              <a:cs typeface="Arial" panose="020B0604020202020204" pitchFamily="34" charset="0"/>
            </a:endParaRPr>
          </a:p>
          <a:p>
            <a:pPr lvl="2"/>
            <a:r>
              <a:rPr lang="fr-FR" sz="1400" dirty="0">
                <a:solidFill>
                  <a:schemeClr val="tx1"/>
                </a:solidFill>
                <a:effectLst/>
                <a:latin typeface="Arial" panose="020B0604020202020204" pitchFamily="34" charset="0"/>
                <a:cs typeface="Arial" panose="020B0604020202020204" pitchFamily="34" charset="0"/>
              </a:rPr>
              <a:t>Résolution : 0.1°C relevé toutes les 10 minutes </a:t>
            </a:r>
            <a:endParaRPr lang="fr-FR" sz="1400" dirty="0">
              <a:solidFill>
                <a:schemeClr val="tx1"/>
              </a:solidFill>
              <a:latin typeface="Arial" panose="020B0604020202020204" pitchFamily="34" charset="0"/>
              <a:cs typeface="Arial" panose="020B0604020202020204" pitchFamily="34" charset="0"/>
            </a:endParaRPr>
          </a:p>
          <a:p>
            <a:pPr lvl="2"/>
            <a:r>
              <a:rPr lang="fr-FR" sz="1400" dirty="0">
                <a:solidFill>
                  <a:schemeClr val="tx1"/>
                </a:solidFill>
                <a:effectLst/>
                <a:latin typeface="Arial" panose="020B0604020202020204" pitchFamily="34" charset="0"/>
                <a:cs typeface="Arial" panose="020B0604020202020204" pitchFamily="34" charset="0"/>
              </a:rPr>
              <a:t>Gestion de l’affichage de pictogrammes associés</a:t>
            </a:r>
            <a:endParaRPr lang="fr-FR" sz="1400" dirty="0">
              <a:solidFill>
                <a:schemeClr val="tx1"/>
              </a:solidFill>
              <a:latin typeface="Arial" panose="020B0604020202020204" pitchFamily="34" charset="0"/>
              <a:cs typeface="Arial" panose="020B0604020202020204" pitchFamily="34" charset="0"/>
            </a:endParaRPr>
          </a:p>
          <a:p>
            <a:pPr lvl="2"/>
            <a:r>
              <a:rPr lang="fr-FR" sz="1400" dirty="0">
                <a:solidFill>
                  <a:schemeClr val="tx1"/>
                </a:solidFill>
                <a:effectLst/>
                <a:latin typeface="Arial" panose="020B0604020202020204" pitchFamily="34" charset="0"/>
                <a:cs typeface="Arial" panose="020B0604020202020204" pitchFamily="34" charset="0"/>
              </a:rPr>
              <a:t>Affichage de la Ville</a:t>
            </a:r>
            <a:endParaRPr lang="fr-FR" sz="1400" dirty="0">
              <a:solidFill>
                <a:schemeClr val="tx1"/>
              </a:solidFill>
              <a:latin typeface="Arial" panose="020B0604020202020204" pitchFamily="34" charset="0"/>
              <a:cs typeface="Arial" panose="020B0604020202020204" pitchFamily="34" charset="0"/>
            </a:endParaRPr>
          </a:p>
          <a:p>
            <a:pPr lvl="2"/>
            <a:r>
              <a:rPr lang="fr-FR" sz="1400" dirty="0">
                <a:solidFill>
                  <a:schemeClr val="tx1"/>
                </a:solidFill>
                <a:effectLst/>
                <a:latin typeface="Arial" panose="020B0604020202020204" pitchFamily="34" charset="0"/>
                <a:cs typeface="Arial" panose="020B0604020202020204" pitchFamily="34" charset="0"/>
              </a:rPr>
              <a:t>Graphique prévisionnel pour les 5 jours suivants</a:t>
            </a:r>
          </a:p>
          <a:p>
            <a:pPr lvl="1"/>
            <a:r>
              <a:rPr lang="fr-FR" sz="1400" dirty="0">
                <a:solidFill>
                  <a:schemeClr val="tx1"/>
                </a:solidFill>
                <a:effectLst/>
                <a:latin typeface="Arial" panose="020B0604020202020204" pitchFamily="34" charset="0"/>
                <a:cs typeface="Arial" panose="020B0604020202020204" pitchFamily="34" charset="0"/>
              </a:rPr>
              <a:t>Ainsi que l’Affichage de l'heure et de la date </a:t>
            </a:r>
            <a:endParaRPr lang="fr-FR" sz="1400" dirty="0">
              <a:solidFill>
                <a:schemeClr val="tx1"/>
              </a:solidFill>
              <a:latin typeface="Arial" panose="020B0604020202020204" pitchFamily="34" charset="0"/>
              <a:cs typeface="Arial" panose="020B0604020202020204" pitchFamily="34" charset="0"/>
            </a:endParaRPr>
          </a:p>
          <a:p>
            <a:pPr marL="0" indent="0">
              <a:buNone/>
            </a:pPr>
            <a:endParaRPr lang="fr-FR" dirty="0"/>
          </a:p>
        </p:txBody>
      </p:sp>
      <p:sp>
        <p:nvSpPr>
          <p:cNvPr id="12" name="ZoneTexte 11">
            <a:extLst>
              <a:ext uri="{FF2B5EF4-FFF2-40B4-BE49-F238E27FC236}">
                <a16:creationId xmlns:a16="http://schemas.microsoft.com/office/drawing/2014/main" id="{1AD17AD9-5C91-4FA8-83D7-85B1A6089997}"/>
              </a:ext>
            </a:extLst>
          </p:cNvPr>
          <p:cNvSpPr txBox="1"/>
          <p:nvPr/>
        </p:nvSpPr>
        <p:spPr>
          <a:xfrm>
            <a:off x="5996567" y="1346611"/>
            <a:ext cx="5433433" cy="2862322"/>
          </a:xfrm>
          <a:prstGeom prst="rect">
            <a:avLst/>
          </a:prstGeom>
          <a:noFill/>
        </p:spPr>
        <p:txBody>
          <a:bodyPr wrap="square">
            <a:spAutoFit/>
          </a:bodyPr>
          <a:lstStyle/>
          <a:p>
            <a:r>
              <a:rPr lang="fr-FR" sz="1200" dirty="0">
                <a:effectLst/>
                <a:latin typeface="Arial" panose="020B0604020202020204" pitchFamily="34" charset="0"/>
                <a:cs typeface="Arial" panose="020B0604020202020204" pitchFamily="34" charset="0"/>
              </a:rPr>
              <a:t>Il faudra aussi créer une partie d’administration permettant de configurer certains paramètres :</a:t>
            </a:r>
          </a:p>
          <a:p>
            <a:pPr marL="171450"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Format de l’heure 12H ou 24H</a:t>
            </a:r>
          </a:p>
          <a:p>
            <a:pPr marL="171450"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Choix de la Ville</a:t>
            </a:r>
          </a:p>
          <a:p>
            <a:pPr marL="171450"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Unité de Température Fahrenheit ou Celsius</a:t>
            </a:r>
          </a:p>
          <a:p>
            <a:pPr marL="171450"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Possibilité de choisir les styles d’affichages :</a:t>
            </a:r>
          </a:p>
          <a:p>
            <a:pPr marL="628650" lvl="1"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Famille de Police </a:t>
            </a:r>
          </a:p>
          <a:p>
            <a:pPr marL="628650" lvl="1"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Couleur </a:t>
            </a:r>
            <a:r>
              <a:rPr lang="fr-FR" sz="1200" dirty="0">
                <a:latin typeface="Arial" panose="020B0604020202020204" pitchFamily="34" charset="0"/>
                <a:cs typeface="Arial" panose="020B0604020202020204" pitchFamily="34" charset="0"/>
              </a:rPr>
              <a:t>:(</a:t>
            </a:r>
            <a:r>
              <a:rPr lang="fr-FR" sz="1200" dirty="0">
                <a:effectLst/>
                <a:latin typeface="Arial" panose="020B0604020202020204" pitchFamily="34" charset="0"/>
                <a:cs typeface="Arial" panose="020B0604020202020204" pitchFamily="34" charset="0"/>
              </a:rPr>
              <a:t>Chaque style sera décliné en Mode Jour/Nuit)</a:t>
            </a:r>
          </a:p>
          <a:p>
            <a:pPr marL="628650" lvl="1"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Choix de la langue •: Anglais </a:t>
            </a:r>
            <a:r>
              <a:rPr lang="fr-FR" sz="1200" dirty="0">
                <a:latin typeface="Arial" panose="020B0604020202020204" pitchFamily="34" charset="0"/>
                <a:cs typeface="Arial" panose="020B0604020202020204" pitchFamily="34" charset="0"/>
              </a:rPr>
              <a:t>/ </a:t>
            </a:r>
            <a:r>
              <a:rPr lang="fr-FR" sz="1200" dirty="0">
                <a:effectLst/>
                <a:latin typeface="Arial" panose="020B0604020202020204" pitchFamily="34" charset="0"/>
                <a:cs typeface="Arial" panose="020B0604020202020204" pitchFamily="34" charset="0"/>
              </a:rPr>
              <a:t>Français</a:t>
            </a:r>
          </a:p>
          <a:p>
            <a:pPr lvl="1"/>
            <a:endParaRPr lang="fr-FR" sz="1200" dirty="0">
              <a:latin typeface="Arial" panose="020B0604020202020204" pitchFamily="34" charset="0"/>
              <a:cs typeface="Arial" panose="020B0604020202020204" pitchFamily="34" charset="0"/>
            </a:endParaRPr>
          </a:p>
          <a:p>
            <a:r>
              <a:rPr lang="fr-FR" sz="1200" dirty="0">
                <a:effectLst/>
                <a:latin typeface="Arial" panose="020B0604020202020204" pitchFamily="34" charset="0"/>
                <a:cs typeface="Arial" panose="020B0604020202020204" pitchFamily="34" charset="0"/>
              </a:rPr>
              <a:t>Une partie </a:t>
            </a:r>
            <a:r>
              <a:rPr lang="fr-FR" sz="1200" dirty="0">
                <a:latin typeface="Arial" panose="020B0604020202020204" pitchFamily="34" charset="0"/>
                <a:cs typeface="Arial" panose="020B0604020202020204" pitchFamily="34" charset="0"/>
              </a:rPr>
              <a:t>f</a:t>
            </a:r>
            <a:r>
              <a:rPr lang="fr-FR" sz="1200" dirty="0">
                <a:effectLst/>
                <a:latin typeface="Arial" panose="020B0604020202020204" pitchFamily="34" charset="0"/>
                <a:cs typeface="Arial" panose="020B0604020202020204" pitchFamily="34" charset="0"/>
              </a:rPr>
              <a:t>acultative, s'il reste du temps :</a:t>
            </a:r>
          </a:p>
          <a:p>
            <a:pPr marL="628650" lvl="1" indent="-171450">
              <a:buFont typeface="Arial" panose="020B0604020202020204" pitchFamily="34" charset="0"/>
              <a:buChar char="•"/>
            </a:pPr>
            <a:r>
              <a:rPr lang="fr-FR" sz="1200" dirty="0">
                <a:effectLst/>
                <a:latin typeface="Arial" panose="020B0604020202020204" pitchFamily="34" charset="0"/>
                <a:cs typeface="Arial" panose="020B0604020202020204" pitchFamily="34" charset="0"/>
              </a:rPr>
              <a:t>vous enregistrerez toutes les heures les informations de la balise au sein d'une base de données. Le but sera d'afficher la température moyenne des 12 dernières heures et de l'afficher au sein de votre station.</a:t>
            </a:r>
            <a:endParaRPr lang="fr-FR" sz="1200" dirty="0">
              <a:latin typeface="Arial" panose="020B0604020202020204" pitchFamily="34" charset="0"/>
              <a:cs typeface="Arial" panose="020B0604020202020204" pitchFamily="34" charset="0"/>
            </a:endParaRPr>
          </a:p>
        </p:txBody>
      </p:sp>
      <p:cxnSp>
        <p:nvCxnSpPr>
          <p:cNvPr id="13" name="Connecteur droit 12">
            <a:extLst>
              <a:ext uri="{FF2B5EF4-FFF2-40B4-BE49-F238E27FC236}">
                <a16:creationId xmlns:a16="http://schemas.microsoft.com/office/drawing/2014/main" id="{310C780A-F370-4F2C-A4B1-5D731B446E58}"/>
              </a:ext>
            </a:extLst>
          </p:cNvPr>
          <p:cNvCxnSpPr>
            <a:cxnSpLocks/>
          </p:cNvCxnSpPr>
          <p:nvPr/>
        </p:nvCxnSpPr>
        <p:spPr>
          <a:xfrm>
            <a:off x="5905612" y="1346611"/>
            <a:ext cx="0" cy="4412878"/>
          </a:xfrm>
          <a:prstGeom prst="line">
            <a:avLst/>
          </a:prstGeom>
          <a:ln w="28575"/>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8808B7A-B028-4C07-A702-2E24A8525692}"/>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Tree>
    <p:extLst>
      <p:ext uri="{BB962C8B-B14F-4D97-AF65-F5344CB8AC3E}">
        <p14:creationId xmlns:p14="http://schemas.microsoft.com/office/powerpoint/2010/main" val="253583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ce réservé du contenu 2">
            <a:extLst>
              <a:ext uri="{FF2B5EF4-FFF2-40B4-BE49-F238E27FC236}">
                <a16:creationId xmlns:a16="http://schemas.microsoft.com/office/drawing/2014/main" id="{3FF35677-6192-408A-AA48-73F50617F656}"/>
              </a:ext>
            </a:extLst>
          </p:cNvPr>
          <p:cNvSpPr>
            <a:spLocks noGrp="1"/>
          </p:cNvSpPr>
          <p:nvPr>
            <p:ph idx="1"/>
          </p:nvPr>
        </p:nvSpPr>
        <p:spPr>
          <a:xfrm>
            <a:off x="1066800" y="1300348"/>
            <a:ext cx="10058400" cy="4652396"/>
          </a:xfrm>
        </p:spPr>
        <p:txBody>
          <a:bodyPr>
            <a:normAutofit/>
          </a:bodyPr>
          <a:lstStyle/>
          <a:p>
            <a:pPr marL="0" lvl="0" indent="0">
              <a:buClr>
                <a:prstClr val="black">
                  <a:lumMod val="85000"/>
                  <a:lumOff val="15000"/>
                </a:prstClr>
              </a:buClr>
              <a:buNone/>
            </a:pPr>
            <a:r>
              <a:rPr lang="fr-FR" dirty="0">
                <a:solidFill>
                  <a:prstClr val="black"/>
                </a:solidFill>
              </a:rPr>
              <a:t>Traduction de l’application</a:t>
            </a:r>
            <a:endParaRPr lang="fr-FR" sz="1500" dirty="0">
              <a:solidFill>
                <a:prstClr val="black"/>
              </a:solidFill>
            </a:endParaRPr>
          </a:p>
          <a:p>
            <a:pPr marL="822960" lvl="3" indent="0">
              <a:buNone/>
            </a:pPr>
            <a:endParaRPr lang="fr-FR" sz="1500" dirty="0">
              <a:solidFill>
                <a:prstClr val="black"/>
              </a:solidFill>
            </a:endParaRPr>
          </a:p>
          <a:p>
            <a:pPr marL="0" indent="0">
              <a:buNone/>
            </a:pPr>
            <a:endParaRPr lang="fr-FR" dirty="0"/>
          </a:p>
        </p:txBody>
      </p:sp>
      <p:sp>
        <p:nvSpPr>
          <p:cNvPr id="15" name="Titre 1">
            <a:extLst>
              <a:ext uri="{FF2B5EF4-FFF2-40B4-BE49-F238E27FC236}">
                <a16:creationId xmlns:a16="http://schemas.microsoft.com/office/drawing/2014/main" id="{455FDA57-4828-4A73-ABEE-296C21EEADE1}"/>
              </a:ext>
            </a:extLst>
          </p:cNvPr>
          <p:cNvSpPr txBox="1">
            <a:spLocks/>
          </p:cNvSpPr>
          <p:nvPr/>
        </p:nvSpPr>
        <p:spPr>
          <a:xfrm>
            <a:off x="1066800" y="642594"/>
            <a:ext cx="10058400" cy="55681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fr-FR" cap="all" dirty="0"/>
              <a:t>Général : Gestion Multilingue</a:t>
            </a:r>
          </a:p>
        </p:txBody>
      </p:sp>
      <p:pic>
        <p:nvPicPr>
          <p:cNvPr id="4" name="Image 3">
            <a:extLst>
              <a:ext uri="{FF2B5EF4-FFF2-40B4-BE49-F238E27FC236}">
                <a16:creationId xmlns:a16="http://schemas.microsoft.com/office/drawing/2014/main" id="{461345C6-3D6F-418D-9D50-71F7DB8C4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583" y="1785663"/>
            <a:ext cx="3820058" cy="4429743"/>
          </a:xfrm>
          <a:prstGeom prst="rect">
            <a:avLst/>
          </a:prstGeom>
        </p:spPr>
      </p:pic>
      <p:pic>
        <p:nvPicPr>
          <p:cNvPr id="13" name="Image 12">
            <a:extLst>
              <a:ext uri="{FF2B5EF4-FFF2-40B4-BE49-F238E27FC236}">
                <a16:creationId xmlns:a16="http://schemas.microsoft.com/office/drawing/2014/main" id="{25D96AE5-760A-44CE-8D68-F7A4BAEBA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905" y="1785663"/>
            <a:ext cx="3819600" cy="4471074"/>
          </a:xfrm>
          <a:prstGeom prst="rect">
            <a:avLst/>
          </a:prstGeom>
        </p:spPr>
      </p:pic>
      <p:cxnSp>
        <p:nvCxnSpPr>
          <p:cNvPr id="20" name="Connecteur droit avec flèche 19">
            <a:extLst>
              <a:ext uri="{FF2B5EF4-FFF2-40B4-BE49-F238E27FC236}">
                <a16:creationId xmlns:a16="http://schemas.microsoft.com/office/drawing/2014/main" id="{85B5C9DE-0414-4479-ABFA-018986248A95}"/>
              </a:ext>
            </a:extLst>
          </p:cNvPr>
          <p:cNvCxnSpPr>
            <a:cxnSpLocks/>
          </p:cNvCxnSpPr>
          <p:nvPr/>
        </p:nvCxnSpPr>
        <p:spPr>
          <a:xfrm flipV="1">
            <a:off x="5156200" y="4000534"/>
            <a:ext cx="1428750" cy="20666"/>
          </a:xfrm>
          <a:prstGeom prst="straightConnector1">
            <a:avLst/>
          </a:prstGeom>
          <a:ln w="57150">
            <a:solidFill>
              <a:srgbClr val="00AFEF"/>
            </a:solidFill>
            <a:tailEnd type="triangle"/>
          </a:ln>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578863FB-5EB3-48F5-AE69-1E584CFDE889}"/>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2" name="Espace réservé du numéro de diapositive 1">
            <a:extLst>
              <a:ext uri="{FF2B5EF4-FFF2-40B4-BE49-F238E27FC236}">
                <a16:creationId xmlns:a16="http://schemas.microsoft.com/office/drawing/2014/main" id="{BBB5B1F2-F385-4439-8AF3-A783C99C4449}"/>
              </a:ext>
            </a:extLst>
          </p:cNvPr>
          <p:cNvSpPr>
            <a:spLocks noGrp="1"/>
          </p:cNvSpPr>
          <p:nvPr>
            <p:ph type="sldNum" sz="quarter" idx="12"/>
          </p:nvPr>
        </p:nvSpPr>
        <p:spPr/>
        <p:txBody>
          <a:bodyPr/>
          <a:lstStyle/>
          <a:p>
            <a:pPr rtl="0"/>
            <a:fld id="{34B7E4EF-A1BD-40F4-AB7B-04F084DD991D}" type="slidenum">
              <a:rPr lang="en-US" smtClean="0"/>
              <a:t>40</a:t>
            </a:fld>
            <a:endParaRPr lang="en-US"/>
          </a:p>
        </p:txBody>
      </p:sp>
      <p:sp>
        <p:nvSpPr>
          <p:cNvPr id="3" name="Rectangle 2">
            <a:extLst>
              <a:ext uri="{FF2B5EF4-FFF2-40B4-BE49-F238E27FC236}">
                <a16:creationId xmlns:a16="http://schemas.microsoft.com/office/drawing/2014/main" id="{9A4BDEA2-9F8A-4171-9A4C-8FEA5C22DC49}"/>
              </a:ext>
            </a:extLst>
          </p:cNvPr>
          <p:cNvSpPr/>
          <p:nvPr/>
        </p:nvSpPr>
        <p:spPr>
          <a:xfrm>
            <a:off x="1815050" y="3272589"/>
            <a:ext cx="3031958" cy="21313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4067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66800" y="352839"/>
            <a:ext cx="10641806" cy="630394"/>
          </a:xfrm>
        </p:spPr>
        <p:txBody>
          <a:bodyPr>
            <a:noAutofit/>
          </a:bodyPr>
          <a:lstStyle/>
          <a:p>
            <a:r>
              <a:rPr lang="fr-FR" sz="3600" dirty="0"/>
              <a:t>Général : Changement de l’unité des mesures</a:t>
            </a:r>
          </a:p>
        </p:txBody>
      </p:sp>
      <p:pic>
        <p:nvPicPr>
          <p:cNvPr id="11" name="Image 10">
            <a:extLst>
              <a:ext uri="{FF2B5EF4-FFF2-40B4-BE49-F238E27FC236}">
                <a16:creationId xmlns:a16="http://schemas.microsoft.com/office/drawing/2014/main" id="{0696BB19-379E-41E4-9570-6AB8EC4CFBF1}"/>
              </a:ext>
            </a:extLst>
          </p:cNvPr>
          <p:cNvPicPr>
            <a:picLocks noChangeAspect="1"/>
          </p:cNvPicPr>
          <p:nvPr/>
        </p:nvPicPr>
        <p:blipFill>
          <a:blip r:embed="rId2"/>
          <a:stretch>
            <a:fillRect/>
          </a:stretch>
        </p:blipFill>
        <p:spPr>
          <a:xfrm>
            <a:off x="1066800" y="2994250"/>
            <a:ext cx="2551034" cy="3404036"/>
          </a:xfrm>
          <a:prstGeom prst="rect">
            <a:avLst/>
          </a:prstGeom>
        </p:spPr>
      </p:pic>
      <p:pic>
        <p:nvPicPr>
          <p:cNvPr id="10" name="Image 9">
            <a:extLst>
              <a:ext uri="{FF2B5EF4-FFF2-40B4-BE49-F238E27FC236}">
                <a16:creationId xmlns:a16="http://schemas.microsoft.com/office/drawing/2014/main" id="{7B845EA3-5504-4492-AAB0-51DC68B7113D}"/>
              </a:ext>
            </a:extLst>
          </p:cNvPr>
          <p:cNvPicPr>
            <a:picLocks noChangeAspect="1"/>
          </p:cNvPicPr>
          <p:nvPr/>
        </p:nvPicPr>
        <p:blipFill>
          <a:blip r:embed="rId3"/>
          <a:stretch>
            <a:fillRect/>
          </a:stretch>
        </p:blipFill>
        <p:spPr>
          <a:xfrm>
            <a:off x="4461910" y="2994250"/>
            <a:ext cx="2551034" cy="3404036"/>
          </a:xfrm>
          <a:prstGeom prst="rect">
            <a:avLst/>
          </a:prstGeom>
        </p:spPr>
      </p:pic>
      <p:pic>
        <p:nvPicPr>
          <p:cNvPr id="15" name="Image 14">
            <a:extLst>
              <a:ext uri="{FF2B5EF4-FFF2-40B4-BE49-F238E27FC236}">
                <a16:creationId xmlns:a16="http://schemas.microsoft.com/office/drawing/2014/main" id="{0E1DC08E-3E68-421B-BFD0-587096381284}"/>
              </a:ext>
            </a:extLst>
          </p:cNvPr>
          <p:cNvPicPr>
            <a:picLocks noChangeAspect="1"/>
          </p:cNvPicPr>
          <p:nvPr/>
        </p:nvPicPr>
        <p:blipFill>
          <a:blip r:embed="rId4"/>
          <a:stretch>
            <a:fillRect/>
          </a:stretch>
        </p:blipFill>
        <p:spPr>
          <a:xfrm>
            <a:off x="7877991" y="2994250"/>
            <a:ext cx="2551034" cy="3404036"/>
          </a:xfrm>
          <a:prstGeom prst="rect">
            <a:avLst/>
          </a:prstGeom>
        </p:spPr>
      </p:pic>
      <p:grpSp>
        <p:nvGrpSpPr>
          <p:cNvPr id="19" name="Groupe 18">
            <a:extLst>
              <a:ext uri="{FF2B5EF4-FFF2-40B4-BE49-F238E27FC236}">
                <a16:creationId xmlns:a16="http://schemas.microsoft.com/office/drawing/2014/main" id="{1FED8C94-D646-4B2B-BE5F-6A770115043E}"/>
              </a:ext>
            </a:extLst>
          </p:cNvPr>
          <p:cNvGrpSpPr/>
          <p:nvPr/>
        </p:nvGrpSpPr>
        <p:grpSpPr>
          <a:xfrm>
            <a:off x="4285844" y="1316761"/>
            <a:ext cx="2903165" cy="984871"/>
            <a:chOff x="4285844" y="1316761"/>
            <a:chExt cx="2903165" cy="984871"/>
          </a:xfrm>
        </p:grpSpPr>
        <p:pic>
          <p:nvPicPr>
            <p:cNvPr id="7" name="Image 6">
              <a:extLst>
                <a:ext uri="{FF2B5EF4-FFF2-40B4-BE49-F238E27FC236}">
                  <a16:creationId xmlns:a16="http://schemas.microsoft.com/office/drawing/2014/main" id="{B36A2D46-4E13-4606-85C8-ADA1AA4D44F8}"/>
                </a:ext>
              </a:extLst>
            </p:cNvPr>
            <p:cNvPicPr>
              <a:picLocks noChangeAspect="1"/>
            </p:cNvPicPr>
            <p:nvPr/>
          </p:nvPicPr>
          <p:blipFill>
            <a:blip r:embed="rId5"/>
            <a:stretch>
              <a:fillRect/>
            </a:stretch>
          </p:blipFill>
          <p:spPr>
            <a:xfrm>
              <a:off x="4285844" y="1316761"/>
              <a:ext cx="2903165" cy="984871"/>
            </a:xfrm>
            <a:prstGeom prst="rect">
              <a:avLst/>
            </a:prstGeom>
          </p:spPr>
        </p:pic>
        <p:sp>
          <p:nvSpPr>
            <p:cNvPr id="17" name="Rectangle 16">
              <a:extLst>
                <a:ext uri="{FF2B5EF4-FFF2-40B4-BE49-F238E27FC236}">
                  <a16:creationId xmlns:a16="http://schemas.microsoft.com/office/drawing/2014/main" id="{1DCEB4D9-8704-4C73-BE20-2CD63476FD9F}"/>
                </a:ext>
              </a:extLst>
            </p:cNvPr>
            <p:cNvSpPr/>
            <p:nvPr/>
          </p:nvSpPr>
          <p:spPr>
            <a:xfrm>
              <a:off x="4388523" y="1967699"/>
              <a:ext cx="2483733" cy="1919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1D409822-9B41-44A8-9462-5719AFEA6289}"/>
              </a:ext>
            </a:extLst>
          </p:cNvPr>
          <p:cNvSpPr txBox="1"/>
          <p:nvPr/>
        </p:nvSpPr>
        <p:spPr>
          <a:xfrm>
            <a:off x="1126564" y="2347919"/>
            <a:ext cx="2050561" cy="646331"/>
          </a:xfrm>
          <a:prstGeom prst="rect">
            <a:avLst/>
          </a:prstGeom>
          <a:noFill/>
        </p:spPr>
        <p:txBody>
          <a:bodyPr wrap="none" rtlCol="0">
            <a:spAutoFit/>
          </a:bodyPr>
          <a:lstStyle/>
          <a:p>
            <a:r>
              <a:rPr lang="fr-FR" dirty="0"/>
              <a:t>Affichage en Celsius</a:t>
            </a:r>
          </a:p>
          <a:p>
            <a:pPr algn="ctr"/>
            <a:r>
              <a:rPr lang="fr-FR" dirty="0"/>
              <a:t>(default)</a:t>
            </a:r>
          </a:p>
        </p:txBody>
      </p:sp>
      <p:sp>
        <p:nvSpPr>
          <p:cNvPr id="21" name="ZoneTexte 20">
            <a:extLst>
              <a:ext uri="{FF2B5EF4-FFF2-40B4-BE49-F238E27FC236}">
                <a16:creationId xmlns:a16="http://schemas.microsoft.com/office/drawing/2014/main" id="{DF729CEA-32C4-4248-B689-F5955BF17459}"/>
              </a:ext>
            </a:extLst>
          </p:cNvPr>
          <p:cNvSpPr txBox="1"/>
          <p:nvPr/>
        </p:nvSpPr>
        <p:spPr>
          <a:xfrm>
            <a:off x="4554250" y="2436941"/>
            <a:ext cx="2371355" cy="369332"/>
          </a:xfrm>
          <a:prstGeom prst="rect">
            <a:avLst/>
          </a:prstGeom>
          <a:noFill/>
        </p:spPr>
        <p:txBody>
          <a:bodyPr wrap="none" rtlCol="0">
            <a:spAutoFit/>
          </a:bodyPr>
          <a:lstStyle/>
          <a:p>
            <a:pPr algn="ctr"/>
            <a:r>
              <a:rPr lang="fr-FR" dirty="0"/>
              <a:t>Affichage en Fahrenheit</a:t>
            </a:r>
          </a:p>
        </p:txBody>
      </p:sp>
      <p:sp>
        <p:nvSpPr>
          <p:cNvPr id="22" name="ZoneTexte 21">
            <a:extLst>
              <a:ext uri="{FF2B5EF4-FFF2-40B4-BE49-F238E27FC236}">
                <a16:creationId xmlns:a16="http://schemas.microsoft.com/office/drawing/2014/main" id="{535D216A-C062-425C-928F-7B6F1B65E173}"/>
              </a:ext>
            </a:extLst>
          </p:cNvPr>
          <p:cNvSpPr txBox="1"/>
          <p:nvPr/>
        </p:nvSpPr>
        <p:spPr>
          <a:xfrm>
            <a:off x="8177384" y="2426668"/>
            <a:ext cx="1948547" cy="369332"/>
          </a:xfrm>
          <a:prstGeom prst="rect">
            <a:avLst/>
          </a:prstGeom>
          <a:noFill/>
        </p:spPr>
        <p:txBody>
          <a:bodyPr wrap="none" rtlCol="0">
            <a:spAutoFit/>
          </a:bodyPr>
          <a:lstStyle/>
          <a:p>
            <a:pPr algn="ctr"/>
            <a:r>
              <a:rPr lang="fr-FR" dirty="0"/>
              <a:t>Affichage en Kelvin</a:t>
            </a:r>
          </a:p>
        </p:txBody>
      </p:sp>
      <p:sp>
        <p:nvSpPr>
          <p:cNvPr id="18" name="Rectangle 17">
            <a:extLst>
              <a:ext uri="{FF2B5EF4-FFF2-40B4-BE49-F238E27FC236}">
                <a16:creationId xmlns:a16="http://schemas.microsoft.com/office/drawing/2014/main" id="{BDBB0DE8-B710-4914-90A8-FFEF8D790B03}"/>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D4F1F949-7CB9-40E6-886E-A6FB498CCAC4}"/>
              </a:ext>
            </a:extLst>
          </p:cNvPr>
          <p:cNvSpPr>
            <a:spLocks noGrp="1"/>
          </p:cNvSpPr>
          <p:nvPr>
            <p:ph type="sldNum" sz="quarter" idx="12"/>
          </p:nvPr>
        </p:nvSpPr>
        <p:spPr/>
        <p:txBody>
          <a:bodyPr/>
          <a:lstStyle/>
          <a:p>
            <a:pPr rtl="0"/>
            <a:fld id="{34B7E4EF-A1BD-40F4-AB7B-04F084DD991D}" type="slidenum">
              <a:rPr lang="en-US" smtClean="0"/>
              <a:t>41</a:t>
            </a:fld>
            <a:endParaRPr lang="en-US"/>
          </a:p>
        </p:txBody>
      </p:sp>
    </p:spTree>
    <p:extLst>
      <p:ext uri="{BB962C8B-B14F-4D97-AF65-F5344CB8AC3E}">
        <p14:creationId xmlns:p14="http://schemas.microsoft.com/office/powerpoint/2010/main" val="3582783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98550" y="360898"/>
            <a:ext cx="8921750" cy="630394"/>
          </a:xfrm>
        </p:spPr>
        <p:txBody>
          <a:bodyPr>
            <a:noAutofit/>
          </a:bodyPr>
          <a:lstStyle/>
          <a:p>
            <a:r>
              <a:rPr lang="fr-FR" sz="3600" dirty="0"/>
              <a:t>Général : Changement DE FORMAT D’HEURE</a:t>
            </a:r>
          </a:p>
        </p:txBody>
      </p:sp>
      <p:grpSp>
        <p:nvGrpSpPr>
          <p:cNvPr id="19" name="Groupe 18">
            <a:extLst>
              <a:ext uri="{FF2B5EF4-FFF2-40B4-BE49-F238E27FC236}">
                <a16:creationId xmlns:a16="http://schemas.microsoft.com/office/drawing/2014/main" id="{1FED8C94-D646-4B2B-BE5F-6A770115043E}"/>
              </a:ext>
            </a:extLst>
          </p:cNvPr>
          <p:cNvGrpSpPr/>
          <p:nvPr/>
        </p:nvGrpSpPr>
        <p:grpSpPr>
          <a:xfrm>
            <a:off x="4107842" y="1203360"/>
            <a:ext cx="2903165" cy="984871"/>
            <a:chOff x="4285844" y="1316761"/>
            <a:chExt cx="2903165" cy="984871"/>
          </a:xfrm>
        </p:grpSpPr>
        <p:pic>
          <p:nvPicPr>
            <p:cNvPr id="7" name="Image 6">
              <a:extLst>
                <a:ext uri="{FF2B5EF4-FFF2-40B4-BE49-F238E27FC236}">
                  <a16:creationId xmlns:a16="http://schemas.microsoft.com/office/drawing/2014/main" id="{B36A2D46-4E13-4606-85C8-ADA1AA4D44F8}"/>
                </a:ext>
              </a:extLst>
            </p:cNvPr>
            <p:cNvPicPr>
              <a:picLocks noChangeAspect="1"/>
            </p:cNvPicPr>
            <p:nvPr/>
          </p:nvPicPr>
          <p:blipFill>
            <a:blip r:embed="rId2"/>
            <a:stretch>
              <a:fillRect/>
            </a:stretch>
          </p:blipFill>
          <p:spPr>
            <a:xfrm>
              <a:off x="4285844" y="1316761"/>
              <a:ext cx="2903165" cy="984871"/>
            </a:xfrm>
            <a:prstGeom prst="rect">
              <a:avLst/>
            </a:prstGeom>
          </p:spPr>
        </p:pic>
        <p:sp>
          <p:nvSpPr>
            <p:cNvPr id="17" name="Rectangle 16">
              <a:extLst>
                <a:ext uri="{FF2B5EF4-FFF2-40B4-BE49-F238E27FC236}">
                  <a16:creationId xmlns:a16="http://schemas.microsoft.com/office/drawing/2014/main" id="{1DCEB4D9-8704-4C73-BE20-2CD63476FD9F}"/>
                </a:ext>
              </a:extLst>
            </p:cNvPr>
            <p:cNvSpPr/>
            <p:nvPr/>
          </p:nvSpPr>
          <p:spPr>
            <a:xfrm>
              <a:off x="4401222" y="1783242"/>
              <a:ext cx="2483733" cy="1919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sp>
        <p:nvSpPr>
          <p:cNvPr id="18" name="Rectangle 17">
            <a:extLst>
              <a:ext uri="{FF2B5EF4-FFF2-40B4-BE49-F238E27FC236}">
                <a16:creationId xmlns:a16="http://schemas.microsoft.com/office/drawing/2014/main" id="{BDBB0DE8-B710-4914-90A8-FFEF8D790B03}"/>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D4F1F949-7CB9-40E6-886E-A6FB498CCAC4}"/>
              </a:ext>
            </a:extLst>
          </p:cNvPr>
          <p:cNvSpPr>
            <a:spLocks noGrp="1"/>
          </p:cNvSpPr>
          <p:nvPr>
            <p:ph type="sldNum" sz="quarter" idx="12"/>
          </p:nvPr>
        </p:nvSpPr>
        <p:spPr/>
        <p:txBody>
          <a:bodyPr/>
          <a:lstStyle/>
          <a:p>
            <a:pPr rtl="0"/>
            <a:fld id="{34B7E4EF-A1BD-40F4-AB7B-04F084DD991D}" type="slidenum">
              <a:rPr lang="en-US" smtClean="0"/>
              <a:t>42</a:t>
            </a:fld>
            <a:endParaRPr lang="en-US"/>
          </a:p>
        </p:txBody>
      </p:sp>
      <p:pic>
        <p:nvPicPr>
          <p:cNvPr id="5" name="Image 4">
            <a:extLst>
              <a:ext uri="{FF2B5EF4-FFF2-40B4-BE49-F238E27FC236}">
                <a16:creationId xmlns:a16="http://schemas.microsoft.com/office/drawing/2014/main" id="{BBCC880C-6460-4996-9656-A1A3F007AEEF}"/>
              </a:ext>
            </a:extLst>
          </p:cNvPr>
          <p:cNvPicPr>
            <a:picLocks noChangeAspect="1"/>
          </p:cNvPicPr>
          <p:nvPr/>
        </p:nvPicPr>
        <p:blipFill>
          <a:blip r:embed="rId3"/>
          <a:stretch>
            <a:fillRect/>
          </a:stretch>
        </p:blipFill>
        <p:spPr>
          <a:xfrm>
            <a:off x="6812032" y="2400300"/>
            <a:ext cx="3202727" cy="4228600"/>
          </a:xfrm>
          <a:prstGeom prst="rect">
            <a:avLst/>
          </a:prstGeom>
        </p:spPr>
      </p:pic>
      <p:pic>
        <p:nvPicPr>
          <p:cNvPr id="8" name="Image 7">
            <a:extLst>
              <a:ext uri="{FF2B5EF4-FFF2-40B4-BE49-F238E27FC236}">
                <a16:creationId xmlns:a16="http://schemas.microsoft.com/office/drawing/2014/main" id="{5BBC2DCE-2205-43A3-9DAB-A79575154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112" y="2400300"/>
            <a:ext cx="3202727" cy="4228600"/>
          </a:xfrm>
          <a:prstGeom prst="rect">
            <a:avLst/>
          </a:prstGeom>
        </p:spPr>
      </p:pic>
      <p:sp>
        <p:nvSpPr>
          <p:cNvPr id="9" name="ZoneTexte 8">
            <a:extLst>
              <a:ext uri="{FF2B5EF4-FFF2-40B4-BE49-F238E27FC236}">
                <a16:creationId xmlns:a16="http://schemas.microsoft.com/office/drawing/2014/main" id="{32A044BA-B4CC-46AD-B0EB-1A9FA2F49212}"/>
              </a:ext>
            </a:extLst>
          </p:cNvPr>
          <p:cNvSpPr txBox="1"/>
          <p:nvPr/>
        </p:nvSpPr>
        <p:spPr>
          <a:xfrm>
            <a:off x="1329112" y="1975174"/>
            <a:ext cx="3202727" cy="369332"/>
          </a:xfrm>
          <a:prstGeom prst="rect">
            <a:avLst/>
          </a:prstGeom>
          <a:noFill/>
        </p:spPr>
        <p:txBody>
          <a:bodyPr wrap="square" rtlCol="0">
            <a:spAutoFit/>
          </a:bodyPr>
          <a:lstStyle/>
          <a:p>
            <a:pPr algn="ctr"/>
            <a:r>
              <a:rPr lang="fr-FR" dirty="0"/>
              <a:t>Format 12H</a:t>
            </a:r>
          </a:p>
        </p:txBody>
      </p:sp>
      <p:sp>
        <p:nvSpPr>
          <p:cNvPr id="20" name="ZoneTexte 19">
            <a:extLst>
              <a:ext uri="{FF2B5EF4-FFF2-40B4-BE49-F238E27FC236}">
                <a16:creationId xmlns:a16="http://schemas.microsoft.com/office/drawing/2014/main" id="{48127672-4DEE-4B43-9661-D678537CF561}"/>
              </a:ext>
            </a:extLst>
          </p:cNvPr>
          <p:cNvSpPr txBox="1"/>
          <p:nvPr/>
        </p:nvSpPr>
        <p:spPr>
          <a:xfrm>
            <a:off x="6812032" y="1975174"/>
            <a:ext cx="3202727" cy="369332"/>
          </a:xfrm>
          <a:prstGeom prst="rect">
            <a:avLst/>
          </a:prstGeom>
          <a:noFill/>
        </p:spPr>
        <p:txBody>
          <a:bodyPr wrap="square" rtlCol="0">
            <a:spAutoFit/>
          </a:bodyPr>
          <a:lstStyle/>
          <a:p>
            <a:pPr algn="ctr"/>
            <a:r>
              <a:rPr lang="fr-FR" dirty="0"/>
              <a:t>Format 24H</a:t>
            </a:r>
          </a:p>
        </p:txBody>
      </p:sp>
    </p:spTree>
    <p:extLst>
      <p:ext uri="{BB962C8B-B14F-4D97-AF65-F5344CB8AC3E}">
        <p14:creationId xmlns:p14="http://schemas.microsoft.com/office/powerpoint/2010/main" val="2322191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4B79B6-033C-42DF-867B-A32A5B75DA96}"/>
              </a:ext>
            </a:extLst>
          </p:cNvPr>
          <p:cNvSpPr>
            <a:spLocks noGrp="1"/>
          </p:cNvSpPr>
          <p:nvPr>
            <p:ph type="title"/>
          </p:nvPr>
        </p:nvSpPr>
        <p:spPr>
          <a:xfrm>
            <a:off x="1066800" y="427431"/>
            <a:ext cx="10058400" cy="630394"/>
          </a:xfrm>
        </p:spPr>
        <p:txBody>
          <a:bodyPr>
            <a:normAutofit/>
          </a:bodyPr>
          <a:lstStyle/>
          <a:p>
            <a:r>
              <a:rPr lang="fr-FR" sz="3600" dirty="0"/>
              <a:t>Général : changement de police</a:t>
            </a:r>
          </a:p>
        </p:txBody>
      </p:sp>
      <p:pic>
        <p:nvPicPr>
          <p:cNvPr id="27" name="Image 26">
            <a:extLst>
              <a:ext uri="{FF2B5EF4-FFF2-40B4-BE49-F238E27FC236}">
                <a16:creationId xmlns:a16="http://schemas.microsoft.com/office/drawing/2014/main" id="{DB916E40-5860-48EC-BE6D-CE7825324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781" y="1272989"/>
            <a:ext cx="3865166" cy="5157580"/>
          </a:xfrm>
          <a:prstGeom prst="rect">
            <a:avLst/>
          </a:prstGeom>
        </p:spPr>
      </p:pic>
      <p:pic>
        <p:nvPicPr>
          <p:cNvPr id="33" name="Image 32">
            <a:extLst>
              <a:ext uri="{FF2B5EF4-FFF2-40B4-BE49-F238E27FC236}">
                <a16:creationId xmlns:a16="http://schemas.microsoft.com/office/drawing/2014/main" id="{A1B317F7-A6FA-4130-BF75-E8D9573440E7}"/>
              </a:ext>
            </a:extLst>
          </p:cNvPr>
          <p:cNvPicPr>
            <a:picLocks noChangeAspect="1"/>
          </p:cNvPicPr>
          <p:nvPr/>
        </p:nvPicPr>
        <p:blipFill>
          <a:blip r:embed="rId3"/>
          <a:stretch>
            <a:fillRect/>
          </a:stretch>
        </p:blipFill>
        <p:spPr>
          <a:xfrm>
            <a:off x="437179" y="1257322"/>
            <a:ext cx="3865166" cy="5157580"/>
          </a:xfrm>
          <a:prstGeom prst="rect">
            <a:avLst/>
          </a:prstGeom>
        </p:spPr>
      </p:pic>
      <p:sp>
        <p:nvSpPr>
          <p:cNvPr id="37" name="ZoneTexte 36">
            <a:extLst>
              <a:ext uri="{FF2B5EF4-FFF2-40B4-BE49-F238E27FC236}">
                <a16:creationId xmlns:a16="http://schemas.microsoft.com/office/drawing/2014/main" id="{C0E04C42-996A-4ABE-BF03-76F7CC8A9EC2}"/>
              </a:ext>
            </a:extLst>
          </p:cNvPr>
          <p:cNvSpPr txBox="1"/>
          <p:nvPr/>
        </p:nvSpPr>
        <p:spPr>
          <a:xfrm>
            <a:off x="4335937" y="2383430"/>
            <a:ext cx="3215945" cy="369332"/>
          </a:xfrm>
          <a:prstGeom prst="rect">
            <a:avLst/>
          </a:prstGeom>
          <a:noFill/>
        </p:spPr>
        <p:txBody>
          <a:bodyPr wrap="none" rtlCol="0">
            <a:spAutoFit/>
          </a:bodyPr>
          <a:lstStyle/>
          <a:p>
            <a:r>
              <a:rPr lang="fr-FR" dirty="0"/>
              <a:t>Sélection de la police « Mistral »</a:t>
            </a:r>
          </a:p>
        </p:txBody>
      </p:sp>
      <p:grpSp>
        <p:nvGrpSpPr>
          <p:cNvPr id="42" name="Groupe 41">
            <a:extLst>
              <a:ext uri="{FF2B5EF4-FFF2-40B4-BE49-F238E27FC236}">
                <a16:creationId xmlns:a16="http://schemas.microsoft.com/office/drawing/2014/main" id="{5F5B2525-A1F6-4316-A886-C12E963E31C7}"/>
              </a:ext>
            </a:extLst>
          </p:cNvPr>
          <p:cNvGrpSpPr/>
          <p:nvPr/>
        </p:nvGrpSpPr>
        <p:grpSpPr>
          <a:xfrm>
            <a:off x="4449895" y="3062652"/>
            <a:ext cx="2146487" cy="2750524"/>
            <a:chOff x="9475946" y="3275191"/>
            <a:chExt cx="2146487" cy="2750524"/>
          </a:xfrm>
        </p:grpSpPr>
        <p:pic>
          <p:nvPicPr>
            <p:cNvPr id="29" name="Image 28">
              <a:extLst>
                <a:ext uri="{FF2B5EF4-FFF2-40B4-BE49-F238E27FC236}">
                  <a16:creationId xmlns:a16="http://schemas.microsoft.com/office/drawing/2014/main" id="{55C6581E-8EF5-4113-BF02-09163055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946" y="3275191"/>
              <a:ext cx="2146487" cy="2750524"/>
            </a:xfrm>
            <a:prstGeom prst="rect">
              <a:avLst/>
            </a:prstGeom>
          </p:spPr>
        </p:pic>
        <p:sp>
          <p:nvSpPr>
            <p:cNvPr id="38" name="Rectangle 37">
              <a:extLst>
                <a:ext uri="{FF2B5EF4-FFF2-40B4-BE49-F238E27FC236}">
                  <a16:creationId xmlns:a16="http://schemas.microsoft.com/office/drawing/2014/main" id="{31268565-B97C-4A71-A19A-87A3F0840E3A}"/>
                </a:ext>
              </a:extLst>
            </p:cNvPr>
            <p:cNvSpPr/>
            <p:nvPr/>
          </p:nvSpPr>
          <p:spPr>
            <a:xfrm>
              <a:off x="9774119" y="3919870"/>
              <a:ext cx="1748406" cy="14326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sp>
        <p:nvSpPr>
          <p:cNvPr id="44" name="Flèche : droite 43">
            <a:extLst>
              <a:ext uri="{FF2B5EF4-FFF2-40B4-BE49-F238E27FC236}">
                <a16:creationId xmlns:a16="http://schemas.microsoft.com/office/drawing/2014/main" id="{B2E80F0A-9035-4879-B348-F0CDA5182B60}"/>
              </a:ext>
            </a:extLst>
          </p:cNvPr>
          <p:cNvSpPr/>
          <p:nvPr/>
        </p:nvSpPr>
        <p:spPr>
          <a:xfrm>
            <a:off x="6755227" y="3707331"/>
            <a:ext cx="999709" cy="800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39FD770-4000-44CC-AE1E-1D4603E4B6F6}"/>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F47BAF00-0194-44CB-978F-9524503C309E}"/>
              </a:ext>
            </a:extLst>
          </p:cNvPr>
          <p:cNvSpPr>
            <a:spLocks noGrp="1"/>
          </p:cNvSpPr>
          <p:nvPr>
            <p:ph type="sldNum" sz="quarter" idx="12"/>
          </p:nvPr>
        </p:nvSpPr>
        <p:spPr/>
        <p:txBody>
          <a:bodyPr/>
          <a:lstStyle/>
          <a:p>
            <a:pPr rtl="0"/>
            <a:fld id="{34B7E4EF-A1BD-40F4-AB7B-04F084DD991D}" type="slidenum">
              <a:rPr lang="en-US" smtClean="0"/>
              <a:t>43</a:t>
            </a:fld>
            <a:endParaRPr lang="en-US"/>
          </a:p>
        </p:txBody>
      </p:sp>
    </p:spTree>
    <p:extLst>
      <p:ext uri="{BB962C8B-B14F-4D97-AF65-F5344CB8AC3E}">
        <p14:creationId xmlns:p14="http://schemas.microsoft.com/office/powerpoint/2010/main" val="1386213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err="1"/>
              <a:t>DéMONSTRATION</a:t>
            </a:r>
            <a:endParaRPr lang="fr-FR" dirty="0"/>
          </a:p>
        </p:txBody>
      </p:sp>
      <p:sp>
        <p:nvSpPr>
          <p:cNvPr id="7" name="Rectangle 6">
            <a:extLst>
              <a:ext uri="{FF2B5EF4-FFF2-40B4-BE49-F238E27FC236}">
                <a16:creationId xmlns:a16="http://schemas.microsoft.com/office/drawing/2014/main" id="{5788A78C-5A2D-47FF-BF3D-8854926AB2B9}"/>
              </a:ext>
            </a:extLst>
          </p:cNvPr>
          <p:cNvSpPr/>
          <p:nvPr/>
        </p:nvSpPr>
        <p:spPr>
          <a:xfrm>
            <a:off x="316772" y="60578"/>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Tree>
    <p:extLst>
      <p:ext uri="{BB962C8B-B14F-4D97-AF65-F5344CB8AC3E}">
        <p14:creationId xmlns:p14="http://schemas.microsoft.com/office/powerpoint/2010/main" val="962287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a:t>CONCLUSION</a:t>
            </a:r>
          </a:p>
        </p:txBody>
      </p:sp>
      <p:sp>
        <p:nvSpPr>
          <p:cNvPr id="8" name="Rectangle 7">
            <a:extLst>
              <a:ext uri="{FF2B5EF4-FFF2-40B4-BE49-F238E27FC236}">
                <a16:creationId xmlns:a16="http://schemas.microsoft.com/office/drawing/2014/main" id="{F95ADC60-3F3B-4966-92C2-E7DD5EEF7A85}"/>
              </a:ext>
            </a:extLst>
          </p:cNvPr>
          <p:cNvSpPr/>
          <p:nvPr/>
        </p:nvSpPr>
        <p:spPr>
          <a:xfrm>
            <a:off x="571192" y="60578"/>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Tree>
    <p:extLst>
      <p:ext uri="{BB962C8B-B14F-4D97-AF65-F5344CB8AC3E}">
        <p14:creationId xmlns:p14="http://schemas.microsoft.com/office/powerpoint/2010/main" val="2085507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B4809-7EE0-4069-B68D-66F4559A975A}"/>
              </a:ext>
            </a:extLst>
          </p:cNvPr>
          <p:cNvSpPr>
            <a:spLocks noGrp="1"/>
          </p:cNvSpPr>
          <p:nvPr>
            <p:ph type="title"/>
          </p:nvPr>
        </p:nvSpPr>
        <p:spPr/>
        <p:txBody>
          <a:bodyPr/>
          <a:lstStyle/>
          <a:p>
            <a:r>
              <a:rPr lang="fr-FR" dirty="0"/>
              <a:t>Conclusion </a:t>
            </a:r>
          </a:p>
        </p:txBody>
      </p:sp>
      <p:sp>
        <p:nvSpPr>
          <p:cNvPr id="3" name="Espace réservé du contenu 2">
            <a:extLst>
              <a:ext uri="{FF2B5EF4-FFF2-40B4-BE49-F238E27FC236}">
                <a16:creationId xmlns:a16="http://schemas.microsoft.com/office/drawing/2014/main" id="{2BDA68D7-46B0-43A9-858B-E403196483E8}"/>
              </a:ext>
            </a:extLst>
          </p:cNvPr>
          <p:cNvSpPr>
            <a:spLocks noGrp="1"/>
          </p:cNvSpPr>
          <p:nvPr>
            <p:ph idx="1"/>
          </p:nvPr>
        </p:nvSpPr>
        <p:spPr>
          <a:xfrm>
            <a:off x="1251678" y="1874517"/>
            <a:ext cx="10178322" cy="3593591"/>
          </a:xfrm>
        </p:spPr>
        <p:txBody>
          <a:bodyPr>
            <a:normAutofit fontScale="77500" lnSpcReduction="20000"/>
          </a:bodyPr>
          <a:lstStyle/>
          <a:p>
            <a:r>
              <a:rPr lang="fr-FR" dirty="0"/>
              <a:t>Respect de la spécification : </a:t>
            </a:r>
          </a:p>
          <a:p>
            <a:pPr lvl="1"/>
            <a:r>
              <a:rPr lang="fr-FR" dirty="0"/>
              <a:t>Toutes les fonctionnalités demandées et la partie facultative ont été implémentées</a:t>
            </a:r>
          </a:p>
          <a:p>
            <a:endParaRPr lang="fr-FR" dirty="0"/>
          </a:p>
          <a:p>
            <a:r>
              <a:rPr lang="fr-FR" dirty="0"/>
              <a:t>Evolutions possible :</a:t>
            </a:r>
          </a:p>
          <a:p>
            <a:pPr lvl="1"/>
            <a:r>
              <a:rPr lang="fr-FR" dirty="0"/>
              <a:t>Convertir les requêtes serveur en asynchrone</a:t>
            </a:r>
          </a:p>
          <a:p>
            <a:pPr lvl="1"/>
            <a:r>
              <a:rPr lang="fr-FR" dirty="0"/>
              <a:t>Ajouter d’autres langues</a:t>
            </a:r>
          </a:p>
          <a:p>
            <a:pPr lvl="1"/>
            <a:r>
              <a:rPr lang="fr-FR" dirty="0"/>
              <a:t>Pouvoir proposer à la lecture plus de paramètres sur l’api web</a:t>
            </a:r>
          </a:p>
          <a:p>
            <a:pPr lvl="1"/>
            <a:r>
              <a:rPr lang="fr-FR" dirty="0"/>
              <a:t>Proposer un graphique prévisionnel des 5 jours</a:t>
            </a:r>
          </a:p>
          <a:p>
            <a:pPr lvl="1"/>
            <a:r>
              <a:rPr lang="fr-FR" dirty="0"/>
              <a:t>Pouvoir se connecter à plus d’un IP dans le cas de la balise mer</a:t>
            </a:r>
          </a:p>
          <a:p>
            <a:pPr lvl="1"/>
            <a:r>
              <a:rPr lang="fr-FR" dirty="0"/>
              <a:t>Personnalisation du thème par l’utilisateur</a:t>
            </a:r>
          </a:p>
          <a:p>
            <a:pPr marL="457200" lvl="1" indent="0">
              <a:buNone/>
            </a:pPr>
            <a:endParaRPr lang="fr-FR" dirty="0"/>
          </a:p>
          <a:p>
            <a:r>
              <a:rPr lang="fr-FR" dirty="0"/>
              <a:t>Apports personnel :</a:t>
            </a:r>
          </a:p>
          <a:p>
            <a:pPr marL="0" indent="0">
              <a:buNone/>
            </a:pPr>
            <a:endParaRPr lang="fr-FR" dirty="0"/>
          </a:p>
          <a:p>
            <a:endParaRPr lang="fr-FR" dirty="0"/>
          </a:p>
          <a:p>
            <a:pPr lvl="1"/>
            <a:endParaRPr lang="fr-FR" dirty="0"/>
          </a:p>
          <a:p>
            <a:pPr marL="274320" lvl="1" indent="0">
              <a:buNone/>
            </a:pPr>
            <a:endParaRPr lang="fr-FR" dirty="0"/>
          </a:p>
          <a:p>
            <a:pPr marL="274320" lvl="1" indent="0">
              <a:buNone/>
            </a:pPr>
            <a:endParaRPr lang="fr-FR" dirty="0"/>
          </a:p>
          <a:p>
            <a:pPr lvl="1"/>
            <a:endParaRPr lang="fr-FR" dirty="0"/>
          </a:p>
        </p:txBody>
      </p:sp>
      <p:sp>
        <p:nvSpPr>
          <p:cNvPr id="5" name="Rectangle 4">
            <a:extLst>
              <a:ext uri="{FF2B5EF4-FFF2-40B4-BE49-F238E27FC236}">
                <a16:creationId xmlns:a16="http://schemas.microsoft.com/office/drawing/2014/main" id="{16B0993B-4F8A-4DA8-9D95-9DB5EE273D41}"/>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8" name="Espace réservé du numéro de diapositive 7">
            <a:extLst>
              <a:ext uri="{FF2B5EF4-FFF2-40B4-BE49-F238E27FC236}">
                <a16:creationId xmlns:a16="http://schemas.microsoft.com/office/drawing/2014/main" id="{294A93BD-3C44-48F6-ACC9-B2BDE31B6761}"/>
              </a:ext>
            </a:extLst>
          </p:cNvPr>
          <p:cNvSpPr>
            <a:spLocks noGrp="1"/>
          </p:cNvSpPr>
          <p:nvPr>
            <p:ph type="sldNum" sz="quarter" idx="12"/>
          </p:nvPr>
        </p:nvSpPr>
        <p:spPr/>
        <p:txBody>
          <a:bodyPr/>
          <a:lstStyle/>
          <a:p>
            <a:pPr rtl="0"/>
            <a:fld id="{34B7E4EF-A1BD-40F4-AB7B-04F084DD991D}" type="slidenum">
              <a:rPr lang="en-US" smtClean="0"/>
              <a:t>46</a:t>
            </a:fld>
            <a:endParaRPr lang="en-US"/>
          </a:p>
        </p:txBody>
      </p:sp>
    </p:spTree>
    <p:extLst>
      <p:ext uri="{BB962C8B-B14F-4D97-AF65-F5344CB8AC3E}">
        <p14:creationId xmlns:p14="http://schemas.microsoft.com/office/powerpoint/2010/main" val="1341859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B4809-7EE0-4069-B68D-66F4559A975A}"/>
              </a:ext>
            </a:extLst>
          </p:cNvPr>
          <p:cNvSpPr>
            <a:spLocks noGrp="1"/>
          </p:cNvSpPr>
          <p:nvPr>
            <p:ph type="ctrTitle"/>
          </p:nvPr>
        </p:nvSpPr>
        <p:spPr/>
        <p:txBody>
          <a:bodyPr/>
          <a:lstStyle/>
          <a:p>
            <a:r>
              <a:rPr lang="fr-FR" dirty="0"/>
              <a:t>Remerciements </a:t>
            </a:r>
          </a:p>
        </p:txBody>
      </p:sp>
      <p:sp>
        <p:nvSpPr>
          <p:cNvPr id="3" name="Espace réservé du contenu 2">
            <a:extLst>
              <a:ext uri="{FF2B5EF4-FFF2-40B4-BE49-F238E27FC236}">
                <a16:creationId xmlns:a16="http://schemas.microsoft.com/office/drawing/2014/main" id="{2BDA68D7-46B0-43A9-858B-E403196483E8}"/>
              </a:ext>
            </a:extLst>
          </p:cNvPr>
          <p:cNvSpPr>
            <a:spLocks noGrp="1"/>
          </p:cNvSpPr>
          <p:nvPr>
            <p:ph type="subTitle" idx="1"/>
          </p:nvPr>
        </p:nvSpPr>
        <p:spPr/>
        <p:txBody>
          <a:bodyPr/>
          <a:lstStyle/>
          <a:p>
            <a:pPr lvl="1"/>
            <a:endParaRPr lang="fr-FR" dirty="0"/>
          </a:p>
          <a:p>
            <a:pPr marL="274320" lvl="1" indent="0">
              <a:buNone/>
            </a:pPr>
            <a:endParaRPr lang="fr-FR" dirty="0"/>
          </a:p>
          <a:p>
            <a:pPr marL="274320" lvl="1" indent="0">
              <a:buNone/>
            </a:pPr>
            <a:endParaRPr lang="fr-FR" dirty="0"/>
          </a:p>
          <a:p>
            <a:pPr lvl="1"/>
            <a:endParaRPr lang="fr-FR" dirty="0"/>
          </a:p>
        </p:txBody>
      </p:sp>
      <p:sp>
        <p:nvSpPr>
          <p:cNvPr id="5" name="Rectangle 4">
            <a:extLst>
              <a:ext uri="{FF2B5EF4-FFF2-40B4-BE49-F238E27FC236}">
                <a16:creationId xmlns:a16="http://schemas.microsoft.com/office/drawing/2014/main" id="{E0A30936-9F5A-448B-B7A3-AABCF410CEA2}"/>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
        <p:nvSpPr>
          <p:cNvPr id="6" name="Rectangle 5">
            <a:extLst>
              <a:ext uri="{FF2B5EF4-FFF2-40B4-BE49-F238E27FC236}">
                <a16:creationId xmlns:a16="http://schemas.microsoft.com/office/drawing/2014/main" id="{A8017E68-04CD-46AA-845E-5B9E93ECBB76}"/>
              </a:ext>
            </a:extLst>
          </p:cNvPr>
          <p:cNvSpPr/>
          <p:nvPr/>
        </p:nvSpPr>
        <p:spPr>
          <a:xfrm>
            <a:off x="926792" y="421442"/>
            <a:ext cx="204040" cy="221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a:t>
            </a:r>
          </a:p>
        </p:txBody>
      </p:sp>
      <p:sp>
        <p:nvSpPr>
          <p:cNvPr id="7" name="Rectangle 6">
            <a:extLst>
              <a:ext uri="{FF2B5EF4-FFF2-40B4-BE49-F238E27FC236}">
                <a16:creationId xmlns:a16="http://schemas.microsoft.com/office/drawing/2014/main" id="{7EC1515C-BA7E-4D5A-BCEE-0DE4250AD661}"/>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403593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15DA61-EC78-41EE-B417-06987B4BD671}"/>
              </a:ext>
            </a:extLst>
          </p:cNvPr>
          <p:cNvSpPr>
            <a:spLocks noGrp="1"/>
          </p:cNvSpPr>
          <p:nvPr>
            <p:ph type="title"/>
          </p:nvPr>
        </p:nvSpPr>
        <p:spPr>
          <a:xfrm>
            <a:off x="1066800" y="642594"/>
            <a:ext cx="10058400" cy="622128"/>
          </a:xfrm>
        </p:spPr>
        <p:txBody>
          <a:bodyPr>
            <a:normAutofit fontScale="90000"/>
          </a:bodyPr>
          <a:lstStyle/>
          <a:p>
            <a:r>
              <a:rPr lang="fr-FR" dirty="0"/>
              <a:t>Matériel mis a disposition :</a:t>
            </a:r>
          </a:p>
        </p:txBody>
      </p:sp>
      <p:sp>
        <p:nvSpPr>
          <p:cNvPr id="3" name="Espace réservé du contenu 2">
            <a:extLst>
              <a:ext uri="{FF2B5EF4-FFF2-40B4-BE49-F238E27FC236}">
                <a16:creationId xmlns:a16="http://schemas.microsoft.com/office/drawing/2014/main" id="{093F67FE-3CF5-4E3D-9C78-2C72C52249EA}"/>
              </a:ext>
            </a:extLst>
          </p:cNvPr>
          <p:cNvSpPr>
            <a:spLocks noGrp="1"/>
          </p:cNvSpPr>
          <p:nvPr>
            <p:ph idx="1"/>
          </p:nvPr>
        </p:nvSpPr>
        <p:spPr>
          <a:xfrm>
            <a:off x="1066801" y="1448791"/>
            <a:ext cx="4505962" cy="2778652"/>
          </a:xfrm>
        </p:spPr>
        <p:txBody>
          <a:bodyPr>
            <a:normAutofit/>
          </a:bodyPr>
          <a:lstStyle/>
          <a:p>
            <a:pPr marL="0" indent="0">
              <a:spcBef>
                <a:spcPts val="600"/>
              </a:spcBef>
              <a:buNone/>
            </a:pPr>
            <a:r>
              <a:rPr lang="fr-FR" sz="1000" dirty="0">
                <a:solidFill>
                  <a:schemeClr val="tx1"/>
                </a:solidFill>
                <a:latin typeface="Arial" panose="020B0604020202020204" pitchFamily="34" charset="0"/>
                <a:cs typeface="Arial" panose="020B0604020202020204" pitchFamily="34" charset="0"/>
              </a:rPr>
              <a:t>La balise Mer (en plein cœur de la mer) ce compose : </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Raspberry Pi 3 Model B+:</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Marque: U:Create</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Processeur: ARM</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Vitesse du processeur: 1.40 GHz</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Nombre de cœurs: 4</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Taille de la mémoire vive: 1GB</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Type de technologie sans fil: 802.11bgn, 802.11ac</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Nombre de ports USB 2.0: 4</a:t>
            </a:r>
          </a:p>
          <a:p>
            <a:pPr lvl="1">
              <a:spcBef>
                <a:spcPts val="600"/>
              </a:spcBef>
              <a:buFont typeface="Arial" panose="020B0604020202020204" pitchFamily="34" charset="0"/>
              <a:buChar char="•"/>
            </a:pPr>
            <a:r>
              <a:rPr lang="fr-FR" sz="1000" dirty="0">
                <a:solidFill>
                  <a:schemeClr val="tx1"/>
                </a:solidFill>
                <a:latin typeface="Arial" panose="020B0604020202020204" pitchFamily="34" charset="0"/>
                <a:cs typeface="Arial" panose="020B0604020202020204" pitchFamily="34" charset="0"/>
              </a:rPr>
              <a:t>Accès en TCP ou HTTP</a:t>
            </a:r>
          </a:p>
        </p:txBody>
      </p:sp>
      <p:pic>
        <p:nvPicPr>
          <p:cNvPr id="6" name="Image 5">
            <a:extLst>
              <a:ext uri="{FF2B5EF4-FFF2-40B4-BE49-F238E27FC236}">
                <a16:creationId xmlns:a16="http://schemas.microsoft.com/office/drawing/2014/main" id="{6C51EB0D-F8B1-448D-A8D1-64C4145D1C2B}"/>
              </a:ext>
            </a:extLst>
          </p:cNvPr>
          <p:cNvPicPr>
            <a:picLocks noChangeAspect="1"/>
          </p:cNvPicPr>
          <p:nvPr/>
        </p:nvPicPr>
        <p:blipFill>
          <a:blip r:embed="rId3"/>
          <a:stretch>
            <a:fillRect/>
          </a:stretch>
        </p:blipFill>
        <p:spPr>
          <a:xfrm>
            <a:off x="460806" y="4312481"/>
            <a:ext cx="3251227" cy="2065696"/>
          </a:xfrm>
          <a:prstGeom prst="rect">
            <a:avLst/>
          </a:prstGeom>
        </p:spPr>
      </p:pic>
      <p:sp>
        <p:nvSpPr>
          <p:cNvPr id="7" name="ZoneTexte 6">
            <a:extLst>
              <a:ext uri="{FF2B5EF4-FFF2-40B4-BE49-F238E27FC236}">
                <a16:creationId xmlns:a16="http://schemas.microsoft.com/office/drawing/2014/main" id="{5A500494-54CD-4B40-A49C-4BE86E0508D7}"/>
              </a:ext>
            </a:extLst>
          </p:cNvPr>
          <p:cNvSpPr txBox="1"/>
          <p:nvPr/>
        </p:nvSpPr>
        <p:spPr>
          <a:xfrm>
            <a:off x="6619238" y="1481199"/>
            <a:ext cx="6095028" cy="2785378"/>
          </a:xfrm>
          <a:prstGeom prst="rect">
            <a:avLst/>
          </a:prstGeom>
          <a:noFill/>
        </p:spPr>
        <p:txBody>
          <a:bodyPr wrap="square">
            <a:spAutoFit/>
          </a:bodyPr>
          <a:lstStyle/>
          <a:p>
            <a:pPr lvl="1">
              <a:spcBef>
                <a:spcPts val="600"/>
              </a:spcBef>
            </a:pPr>
            <a:r>
              <a:rPr lang="fr-FR" sz="1000" dirty="0">
                <a:latin typeface="Arial" panose="020B0604020202020204" pitchFamily="34" charset="0"/>
                <a:cs typeface="Arial" panose="020B0604020202020204" pitchFamily="34" charset="0"/>
              </a:rPr>
              <a:t>Et d’un capteur d'humidité BME280:</a:t>
            </a:r>
            <a:endParaRPr lang="it-IT" sz="1000" dirty="0">
              <a:latin typeface="Arial" panose="020B0604020202020204" pitchFamily="34" charset="0"/>
              <a:cs typeface="Arial" panose="020B0604020202020204" pitchFamily="34" charset="0"/>
            </a:endParaRPr>
          </a:p>
          <a:p>
            <a:pPr marL="1085850" lvl="2"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Capteur de température :</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Température : -40…85°C </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Précision : 0,01°C</a:t>
            </a:r>
            <a:endParaRPr lang="fr-FR" sz="1000" dirty="0">
              <a:latin typeface="Arial" panose="020B0604020202020204" pitchFamily="34" charset="0"/>
              <a:cs typeface="Arial" panose="020B0604020202020204" pitchFamily="34" charset="0"/>
            </a:endParaRPr>
          </a:p>
          <a:p>
            <a:pPr marL="1085850" lvl="2"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Capteur d’humidité</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Humidité : 0...100%</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Temps de réponse </a:t>
            </a:r>
            <a:r>
              <a:rPr lang="fr-FR" sz="1000" dirty="0">
                <a:latin typeface="Arial" panose="020B0604020202020204" pitchFamily="34" charset="0"/>
                <a:cs typeface="Arial" panose="020B0604020202020204" pitchFamily="34" charset="0"/>
              </a:rPr>
              <a:t>: </a:t>
            </a:r>
            <a:r>
              <a:rPr lang="it-IT" sz="1000" dirty="0">
                <a:latin typeface="Arial" panose="020B0604020202020204" pitchFamily="34" charset="0"/>
                <a:cs typeface="Arial" panose="020B0604020202020204" pitchFamily="34" charset="0"/>
              </a:rPr>
              <a:t>1 s</a:t>
            </a:r>
            <a:endParaRPr lang="fr-FR" sz="1000" dirty="0">
              <a:latin typeface="Arial" panose="020B0604020202020204" pitchFamily="34" charset="0"/>
              <a:cs typeface="Arial" panose="020B0604020202020204" pitchFamily="34" charset="0"/>
            </a:endParaRP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Précision : </a:t>
            </a:r>
            <a:r>
              <a:rPr lang="fr-FR" sz="1000" dirty="0">
                <a:latin typeface="Arial" panose="020B0604020202020204" pitchFamily="34" charset="0"/>
                <a:cs typeface="Arial" panose="020B0604020202020204" pitchFamily="34" charset="0"/>
              </a:rPr>
              <a:t>±3%</a:t>
            </a:r>
          </a:p>
          <a:p>
            <a:pPr marL="1085850" lvl="2"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Capteur de pression</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Pression : 300...1100 hPa</a:t>
            </a:r>
          </a:p>
          <a:p>
            <a:pPr marL="1543050" lvl="3"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Bruit de mesure : </a:t>
            </a:r>
            <a:r>
              <a:rPr lang="fr-FR" sz="1000" dirty="0">
                <a:latin typeface="Arial" panose="020B0604020202020204" pitchFamily="34" charset="0"/>
                <a:cs typeface="Arial" panose="020B0604020202020204" pitchFamily="34" charset="0"/>
              </a:rPr>
              <a:t>0.2 Pa</a:t>
            </a:r>
          </a:p>
          <a:p>
            <a:pPr marL="1085850" lvl="2" indent="-171450">
              <a:spcBef>
                <a:spcPts val="600"/>
              </a:spcBef>
              <a:buFont typeface="Arial" panose="020B0604020202020204" pitchFamily="34" charset="0"/>
              <a:buChar char="•"/>
            </a:pPr>
            <a:r>
              <a:rPr lang="it-IT" sz="1000" dirty="0">
                <a:latin typeface="Arial" panose="020B0604020202020204" pitchFamily="34" charset="0"/>
                <a:cs typeface="Arial" panose="020B0604020202020204" pitchFamily="34" charset="0"/>
              </a:rPr>
              <a:t>Interface : I</a:t>
            </a:r>
            <a:r>
              <a:rPr lang="fr-FR" sz="1000" dirty="0">
                <a:latin typeface="Arial" panose="020B0604020202020204" pitchFamily="34" charset="0"/>
                <a:cs typeface="Arial" panose="020B0604020202020204" pitchFamily="34" charset="0"/>
              </a:rPr>
              <a:t>2C</a:t>
            </a:r>
          </a:p>
        </p:txBody>
      </p:sp>
      <p:pic>
        <p:nvPicPr>
          <p:cNvPr id="9" name="Image 8">
            <a:extLst>
              <a:ext uri="{FF2B5EF4-FFF2-40B4-BE49-F238E27FC236}">
                <a16:creationId xmlns:a16="http://schemas.microsoft.com/office/drawing/2014/main" id="{3DCA973B-69F0-42DD-A973-A4F26A833E7F}"/>
              </a:ext>
            </a:extLst>
          </p:cNvPr>
          <p:cNvPicPr>
            <a:picLocks noChangeAspect="1"/>
          </p:cNvPicPr>
          <p:nvPr/>
        </p:nvPicPr>
        <p:blipFill>
          <a:blip r:embed="rId4"/>
          <a:stretch>
            <a:fillRect/>
          </a:stretch>
        </p:blipFill>
        <p:spPr>
          <a:xfrm>
            <a:off x="10224823" y="1388498"/>
            <a:ext cx="1506371" cy="1296180"/>
          </a:xfrm>
          <a:prstGeom prst="rect">
            <a:avLst/>
          </a:prstGeom>
        </p:spPr>
      </p:pic>
      <p:sp>
        <p:nvSpPr>
          <p:cNvPr id="13" name="Rectangle 12">
            <a:extLst>
              <a:ext uri="{FF2B5EF4-FFF2-40B4-BE49-F238E27FC236}">
                <a16:creationId xmlns:a16="http://schemas.microsoft.com/office/drawing/2014/main" id="{33AC6342-6881-4A88-9C3D-CB4FAB708A1D}"/>
              </a:ext>
            </a:extLst>
          </p:cNvPr>
          <p:cNvSpPr/>
          <p:nvPr/>
        </p:nvSpPr>
        <p:spPr>
          <a:xfrm>
            <a:off x="672372" y="421442"/>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pic>
        <p:nvPicPr>
          <p:cNvPr id="5" name="Image 4">
            <a:extLst>
              <a:ext uri="{FF2B5EF4-FFF2-40B4-BE49-F238E27FC236}">
                <a16:creationId xmlns:a16="http://schemas.microsoft.com/office/drawing/2014/main" id="{FB9B4115-CA6B-428E-A3CC-05B1659DC3F1}"/>
              </a:ext>
            </a:extLst>
          </p:cNvPr>
          <p:cNvPicPr>
            <a:picLocks noChangeAspect="1"/>
          </p:cNvPicPr>
          <p:nvPr/>
        </p:nvPicPr>
        <p:blipFill>
          <a:blip r:embed="rId5"/>
          <a:stretch>
            <a:fillRect/>
          </a:stretch>
        </p:blipFill>
        <p:spPr>
          <a:xfrm>
            <a:off x="7358189" y="4988831"/>
            <a:ext cx="3267075" cy="1190625"/>
          </a:xfrm>
          <a:prstGeom prst="rect">
            <a:avLst/>
          </a:prstGeom>
        </p:spPr>
      </p:pic>
      <p:sp>
        <p:nvSpPr>
          <p:cNvPr id="10" name="ZoneTexte 9">
            <a:extLst>
              <a:ext uri="{FF2B5EF4-FFF2-40B4-BE49-F238E27FC236}">
                <a16:creationId xmlns:a16="http://schemas.microsoft.com/office/drawing/2014/main" id="{D65B34BC-5B17-48F2-839A-ACD161038D8D}"/>
              </a:ext>
            </a:extLst>
          </p:cNvPr>
          <p:cNvSpPr txBox="1"/>
          <p:nvPr/>
        </p:nvSpPr>
        <p:spPr>
          <a:xfrm>
            <a:off x="7279948" y="4583584"/>
            <a:ext cx="2661306" cy="400110"/>
          </a:xfrm>
          <a:prstGeom prst="rect">
            <a:avLst/>
          </a:prstGeom>
          <a:noFill/>
        </p:spPr>
        <p:txBody>
          <a:bodyPr wrap="none" rtlCol="0">
            <a:spAutoFit/>
          </a:bodyPr>
          <a:lstStyle/>
          <a:p>
            <a:r>
              <a:rPr lang="fr-FR" sz="1000" dirty="0">
                <a:latin typeface="Arial" panose="020B0604020202020204" pitchFamily="34" charset="0"/>
                <a:cs typeface="Arial" panose="020B0604020202020204" pitchFamily="34" charset="0"/>
              </a:rPr>
              <a:t>Un programme mis à disposition permet de </a:t>
            </a:r>
          </a:p>
          <a:p>
            <a:r>
              <a:rPr lang="fr-FR" sz="1000" dirty="0">
                <a:latin typeface="Arial" panose="020B0604020202020204" pitchFamily="34" charset="0"/>
                <a:cs typeface="Arial" panose="020B0604020202020204" pitchFamily="34" charset="0"/>
              </a:rPr>
              <a:t>tester l’état de fonctionnement du capteur.</a:t>
            </a:r>
          </a:p>
        </p:txBody>
      </p:sp>
      <p:pic>
        <p:nvPicPr>
          <p:cNvPr id="12" name="Image 11">
            <a:extLst>
              <a:ext uri="{FF2B5EF4-FFF2-40B4-BE49-F238E27FC236}">
                <a16:creationId xmlns:a16="http://schemas.microsoft.com/office/drawing/2014/main" id="{FE6AA8FE-49AC-493A-97AE-D13D2F90D258}"/>
              </a:ext>
            </a:extLst>
          </p:cNvPr>
          <p:cNvPicPr>
            <a:picLocks noChangeAspect="1"/>
          </p:cNvPicPr>
          <p:nvPr/>
        </p:nvPicPr>
        <p:blipFill>
          <a:blip r:embed="rId6"/>
          <a:stretch>
            <a:fillRect/>
          </a:stretch>
        </p:blipFill>
        <p:spPr>
          <a:xfrm>
            <a:off x="4240421" y="4385110"/>
            <a:ext cx="2080425" cy="1993067"/>
          </a:xfrm>
          <a:prstGeom prst="rect">
            <a:avLst/>
          </a:prstGeom>
        </p:spPr>
      </p:pic>
      <p:sp>
        <p:nvSpPr>
          <p:cNvPr id="17" name="ZoneTexte 16">
            <a:extLst>
              <a:ext uri="{FF2B5EF4-FFF2-40B4-BE49-F238E27FC236}">
                <a16:creationId xmlns:a16="http://schemas.microsoft.com/office/drawing/2014/main" id="{198E3193-45CD-4181-A6C8-E6057B25D789}"/>
              </a:ext>
            </a:extLst>
          </p:cNvPr>
          <p:cNvSpPr txBox="1"/>
          <p:nvPr/>
        </p:nvSpPr>
        <p:spPr>
          <a:xfrm>
            <a:off x="4240421" y="3881594"/>
            <a:ext cx="2080425" cy="400110"/>
          </a:xfrm>
          <a:prstGeom prst="rect">
            <a:avLst/>
          </a:prstGeom>
          <a:noFill/>
        </p:spPr>
        <p:txBody>
          <a:bodyPr wrap="square" rtlCol="0">
            <a:spAutoFit/>
          </a:bodyPr>
          <a:lstStyle/>
          <a:p>
            <a:r>
              <a:rPr lang="fr-FR" sz="1000" dirty="0">
                <a:latin typeface="Arial" panose="020B0604020202020204" pitchFamily="34" charset="0"/>
                <a:cs typeface="Arial" panose="020B0604020202020204" pitchFamily="34" charset="0"/>
              </a:rPr>
              <a:t>Branchement du capteur sur le Raspberry Pi en I2C</a:t>
            </a:r>
          </a:p>
        </p:txBody>
      </p:sp>
      <p:pic>
        <p:nvPicPr>
          <p:cNvPr id="19" name="Image 18">
            <a:extLst>
              <a:ext uri="{FF2B5EF4-FFF2-40B4-BE49-F238E27FC236}">
                <a16:creationId xmlns:a16="http://schemas.microsoft.com/office/drawing/2014/main" id="{F7AE91DC-5E3E-4950-B0F5-04375AF6108D}"/>
              </a:ext>
            </a:extLst>
          </p:cNvPr>
          <p:cNvPicPr>
            <a:picLocks noChangeAspect="1"/>
          </p:cNvPicPr>
          <p:nvPr/>
        </p:nvPicPr>
        <p:blipFill>
          <a:blip r:embed="rId7"/>
          <a:stretch>
            <a:fillRect/>
          </a:stretch>
        </p:blipFill>
        <p:spPr>
          <a:xfrm>
            <a:off x="10212400" y="2726935"/>
            <a:ext cx="1518794" cy="1296181"/>
          </a:xfrm>
          <a:prstGeom prst="rect">
            <a:avLst/>
          </a:prstGeom>
        </p:spPr>
      </p:pic>
      <p:sp>
        <p:nvSpPr>
          <p:cNvPr id="4" name="Espace réservé du numéro de diapositive 3">
            <a:extLst>
              <a:ext uri="{FF2B5EF4-FFF2-40B4-BE49-F238E27FC236}">
                <a16:creationId xmlns:a16="http://schemas.microsoft.com/office/drawing/2014/main" id="{84A93F45-C16E-424B-941B-5DF8724DCE87}"/>
              </a:ext>
            </a:extLst>
          </p:cNvPr>
          <p:cNvSpPr>
            <a:spLocks noGrp="1"/>
          </p:cNvSpPr>
          <p:nvPr>
            <p:ph type="sldNum" sz="quarter" idx="12"/>
          </p:nvPr>
        </p:nvSpPr>
        <p:spPr/>
        <p:txBody>
          <a:bodyPr/>
          <a:lstStyle/>
          <a:p>
            <a:pPr rtl="0"/>
            <a:fld id="{34B7E4EF-A1BD-40F4-AB7B-04F084DD991D}" type="slidenum">
              <a:rPr lang="en-US" smtClean="0"/>
              <a:t>5</a:t>
            </a:fld>
            <a:endParaRPr lang="en-US"/>
          </a:p>
        </p:txBody>
      </p:sp>
    </p:spTree>
    <p:extLst>
      <p:ext uri="{BB962C8B-B14F-4D97-AF65-F5344CB8AC3E}">
        <p14:creationId xmlns:p14="http://schemas.microsoft.com/office/powerpoint/2010/main" val="2418709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err="1"/>
              <a:t>L’éQUIPE</a:t>
            </a:r>
            <a:endParaRPr lang="fr-FR" dirty="0"/>
          </a:p>
        </p:txBody>
      </p:sp>
      <p:sp>
        <p:nvSpPr>
          <p:cNvPr id="7" name="Rectangle 6">
            <a:extLst>
              <a:ext uri="{FF2B5EF4-FFF2-40B4-BE49-F238E27FC236}">
                <a16:creationId xmlns:a16="http://schemas.microsoft.com/office/drawing/2014/main" id="{1414D3CA-DAA6-49B3-95CD-ECE74CBDC0A9}"/>
              </a:ext>
            </a:extLst>
          </p:cNvPr>
          <p:cNvSpPr/>
          <p:nvPr/>
        </p:nvSpPr>
        <p:spPr>
          <a:xfrm>
            <a:off x="316772" y="60578"/>
            <a:ext cx="204040" cy="2211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L</a:t>
            </a:r>
          </a:p>
        </p:txBody>
      </p:sp>
    </p:spTree>
    <p:extLst>
      <p:ext uri="{BB962C8B-B14F-4D97-AF65-F5344CB8AC3E}">
        <p14:creationId xmlns:p14="http://schemas.microsoft.com/office/powerpoint/2010/main" val="112116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A32F61-8D3F-4E92-A9CE-32F8F43E1AF3}"/>
              </a:ext>
            </a:extLst>
          </p:cNvPr>
          <p:cNvSpPr>
            <a:spLocks noGrp="1"/>
          </p:cNvSpPr>
          <p:nvPr>
            <p:ph type="title"/>
          </p:nvPr>
        </p:nvSpPr>
        <p:spPr>
          <a:xfrm>
            <a:off x="1066800" y="642594"/>
            <a:ext cx="10058400" cy="544938"/>
          </a:xfrm>
        </p:spPr>
        <p:txBody>
          <a:bodyPr>
            <a:normAutofit fontScale="90000"/>
          </a:bodyPr>
          <a:lstStyle/>
          <a:p>
            <a:r>
              <a:rPr lang="fr-FR" dirty="0"/>
              <a:t>Participants au projet :</a:t>
            </a:r>
          </a:p>
        </p:txBody>
      </p:sp>
      <p:sp>
        <p:nvSpPr>
          <p:cNvPr id="3" name="Espace réservé du contenu 2">
            <a:extLst>
              <a:ext uri="{FF2B5EF4-FFF2-40B4-BE49-F238E27FC236}">
                <a16:creationId xmlns:a16="http://schemas.microsoft.com/office/drawing/2014/main" id="{F519BCDB-C0C7-481A-9C2E-9AAFC703F8CE}"/>
              </a:ext>
            </a:extLst>
          </p:cNvPr>
          <p:cNvSpPr>
            <a:spLocks noGrp="1"/>
          </p:cNvSpPr>
          <p:nvPr>
            <p:ph idx="1"/>
          </p:nvPr>
        </p:nvSpPr>
        <p:spPr>
          <a:xfrm>
            <a:off x="1066800" y="1235034"/>
            <a:ext cx="10058400" cy="4717710"/>
          </a:xfrm>
        </p:spPr>
        <p:txBody>
          <a:bodyPr/>
          <a:lstStyle/>
          <a:p>
            <a:endParaRPr lang="fr-FR" dirty="0"/>
          </a:p>
          <a:p>
            <a:r>
              <a:rPr lang="fr-FR" dirty="0"/>
              <a:t>Lucas SANER</a:t>
            </a:r>
          </a:p>
          <a:p>
            <a:endParaRPr lang="fr-FR" dirty="0"/>
          </a:p>
          <a:p>
            <a:r>
              <a:rPr lang="fr-FR" dirty="0"/>
              <a:t>Mickael ANTHEAUME</a:t>
            </a:r>
          </a:p>
          <a:p>
            <a:endParaRPr lang="fr-FR" dirty="0"/>
          </a:p>
          <a:p>
            <a:r>
              <a:rPr lang="fr-FR" dirty="0"/>
              <a:t>Stéphane CUILLERDIER</a:t>
            </a:r>
          </a:p>
        </p:txBody>
      </p:sp>
      <p:sp>
        <p:nvSpPr>
          <p:cNvPr id="8" name="Espace réservé du numéro de diapositive 7">
            <a:extLst>
              <a:ext uri="{FF2B5EF4-FFF2-40B4-BE49-F238E27FC236}">
                <a16:creationId xmlns:a16="http://schemas.microsoft.com/office/drawing/2014/main" id="{DB95AD32-8077-4A98-861A-C570E7D48DF2}"/>
              </a:ext>
            </a:extLst>
          </p:cNvPr>
          <p:cNvSpPr>
            <a:spLocks noGrp="1"/>
          </p:cNvSpPr>
          <p:nvPr>
            <p:ph type="sldNum" sz="quarter" idx="12"/>
          </p:nvPr>
        </p:nvSpPr>
        <p:spPr/>
        <p:txBody>
          <a:bodyPr/>
          <a:lstStyle/>
          <a:p>
            <a:pPr rtl="0"/>
            <a:fld id="{34B7E4EF-A1BD-40F4-AB7B-04F084DD991D}" type="slidenum">
              <a:rPr lang="en-US" smtClean="0"/>
              <a:t>7</a:t>
            </a:fld>
            <a:endParaRPr lang="en-US"/>
          </a:p>
        </p:txBody>
      </p:sp>
    </p:spTree>
    <p:extLst>
      <p:ext uri="{BB962C8B-B14F-4D97-AF65-F5344CB8AC3E}">
        <p14:creationId xmlns:p14="http://schemas.microsoft.com/office/powerpoint/2010/main" val="327357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535D397-2E1B-4C1E-A392-E2A43916D949}"/>
              </a:ext>
            </a:extLst>
          </p:cNvPr>
          <p:cNvSpPr>
            <a:spLocks noGrp="1"/>
          </p:cNvSpPr>
          <p:nvPr>
            <p:ph type="ctrTitle"/>
          </p:nvPr>
        </p:nvSpPr>
        <p:spPr/>
        <p:txBody>
          <a:bodyPr/>
          <a:lstStyle/>
          <a:p>
            <a:r>
              <a:rPr lang="fr-FR" dirty="0"/>
              <a:t>L’ARCHITECTURE</a:t>
            </a:r>
            <a:br>
              <a:rPr lang="fr-FR" dirty="0"/>
            </a:br>
            <a:r>
              <a:rPr lang="fr-FR" dirty="0"/>
              <a:t>DU PROJET</a:t>
            </a:r>
          </a:p>
        </p:txBody>
      </p:sp>
      <p:sp>
        <p:nvSpPr>
          <p:cNvPr id="9" name="Rectangle 8">
            <a:extLst>
              <a:ext uri="{FF2B5EF4-FFF2-40B4-BE49-F238E27FC236}">
                <a16:creationId xmlns:a16="http://schemas.microsoft.com/office/drawing/2014/main" id="{0589D7DB-3AD1-4C18-B74C-165C7A7A233C}"/>
              </a:ext>
            </a:extLst>
          </p:cNvPr>
          <p:cNvSpPr/>
          <p:nvPr/>
        </p:nvSpPr>
        <p:spPr>
          <a:xfrm>
            <a:off x="62352" y="60578"/>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366102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9377D1F-C1DB-4901-B076-C2F5619BE2C9}"/>
              </a:ext>
            </a:extLst>
          </p:cNvPr>
          <p:cNvSpPr/>
          <p:nvPr/>
        </p:nvSpPr>
        <p:spPr>
          <a:xfrm>
            <a:off x="2149434" y="2131621"/>
            <a:ext cx="3526971" cy="403761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a:t>
            </a:r>
          </a:p>
        </p:txBody>
      </p:sp>
      <p:sp>
        <p:nvSpPr>
          <p:cNvPr id="2" name="Titre 1">
            <a:extLst>
              <a:ext uri="{FF2B5EF4-FFF2-40B4-BE49-F238E27FC236}">
                <a16:creationId xmlns:a16="http://schemas.microsoft.com/office/drawing/2014/main" id="{9F52A6A1-8910-4D15-8619-42AFEF1A7C7B}"/>
              </a:ext>
            </a:extLst>
          </p:cNvPr>
          <p:cNvSpPr>
            <a:spLocks noGrp="1"/>
          </p:cNvSpPr>
          <p:nvPr>
            <p:ph type="title"/>
          </p:nvPr>
        </p:nvSpPr>
        <p:spPr>
          <a:xfrm>
            <a:off x="1066800" y="350323"/>
            <a:ext cx="10058400" cy="1091201"/>
          </a:xfrm>
        </p:spPr>
        <p:txBody>
          <a:bodyPr>
            <a:normAutofit fontScale="90000"/>
          </a:bodyPr>
          <a:lstStyle/>
          <a:p>
            <a:pPr algn="ctr"/>
            <a:r>
              <a:rPr lang="fr-FR" dirty="0"/>
              <a:t>MVC : Model-Vue-Contrôleur</a:t>
            </a:r>
            <a:br>
              <a:rPr lang="fr-FR" dirty="0"/>
            </a:br>
            <a:r>
              <a:rPr lang="fr-FR" dirty="0"/>
              <a:t>dans un contexte Client-Serveur</a:t>
            </a:r>
          </a:p>
        </p:txBody>
      </p:sp>
      <p:sp>
        <p:nvSpPr>
          <p:cNvPr id="6" name="Rectangle 5">
            <a:extLst>
              <a:ext uri="{FF2B5EF4-FFF2-40B4-BE49-F238E27FC236}">
                <a16:creationId xmlns:a16="http://schemas.microsoft.com/office/drawing/2014/main" id="{58C33208-94CB-4F25-BE46-F6489EDD000D}"/>
              </a:ext>
            </a:extLst>
          </p:cNvPr>
          <p:cNvSpPr/>
          <p:nvPr/>
        </p:nvSpPr>
        <p:spPr>
          <a:xfrm>
            <a:off x="3739757" y="3933701"/>
            <a:ext cx="1540823" cy="5581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Contrôleur</a:t>
            </a:r>
          </a:p>
        </p:txBody>
      </p:sp>
      <p:sp>
        <p:nvSpPr>
          <p:cNvPr id="7" name="Rectangle 6">
            <a:extLst>
              <a:ext uri="{FF2B5EF4-FFF2-40B4-BE49-F238E27FC236}">
                <a16:creationId xmlns:a16="http://schemas.microsoft.com/office/drawing/2014/main" id="{1EF983CE-1874-4127-81BB-2115253A653F}"/>
              </a:ext>
            </a:extLst>
          </p:cNvPr>
          <p:cNvSpPr/>
          <p:nvPr/>
        </p:nvSpPr>
        <p:spPr>
          <a:xfrm>
            <a:off x="2650197" y="2606634"/>
            <a:ext cx="1089561" cy="558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8" name="Rectangle 7">
            <a:extLst>
              <a:ext uri="{FF2B5EF4-FFF2-40B4-BE49-F238E27FC236}">
                <a16:creationId xmlns:a16="http://schemas.microsoft.com/office/drawing/2014/main" id="{D7310067-D17D-4887-BD9C-A0DCD555E1C5}"/>
              </a:ext>
            </a:extLst>
          </p:cNvPr>
          <p:cNvSpPr/>
          <p:nvPr/>
        </p:nvSpPr>
        <p:spPr>
          <a:xfrm>
            <a:off x="2650197" y="5260769"/>
            <a:ext cx="1089560" cy="558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Vue</a:t>
            </a:r>
          </a:p>
        </p:txBody>
      </p:sp>
      <p:sp>
        <p:nvSpPr>
          <p:cNvPr id="9" name="Rectangle 8">
            <a:extLst>
              <a:ext uri="{FF2B5EF4-FFF2-40B4-BE49-F238E27FC236}">
                <a16:creationId xmlns:a16="http://schemas.microsoft.com/office/drawing/2014/main" id="{3462EC7C-FCCC-4D32-9274-51F7EE3B4094}"/>
              </a:ext>
            </a:extLst>
          </p:cNvPr>
          <p:cNvSpPr/>
          <p:nvPr/>
        </p:nvSpPr>
        <p:spPr>
          <a:xfrm>
            <a:off x="7062869" y="3933700"/>
            <a:ext cx="1540823" cy="55814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Serveur</a:t>
            </a:r>
          </a:p>
        </p:txBody>
      </p:sp>
      <p:cxnSp>
        <p:nvCxnSpPr>
          <p:cNvPr id="11" name="Connecteur droit avec flèche 10">
            <a:extLst>
              <a:ext uri="{FF2B5EF4-FFF2-40B4-BE49-F238E27FC236}">
                <a16:creationId xmlns:a16="http://schemas.microsoft.com/office/drawing/2014/main" id="{02B2B583-4389-4E0C-BB52-173166F3C125}"/>
              </a:ext>
            </a:extLst>
          </p:cNvPr>
          <p:cNvCxnSpPr/>
          <p:nvPr/>
        </p:nvCxnSpPr>
        <p:spPr>
          <a:xfrm flipH="1" flipV="1">
            <a:off x="3390405" y="3164775"/>
            <a:ext cx="617517" cy="768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9BF5C83-87DC-4172-AE96-7F8B603AE232}"/>
              </a:ext>
            </a:extLst>
          </p:cNvPr>
          <p:cNvCxnSpPr>
            <a:cxnSpLocks/>
          </p:cNvCxnSpPr>
          <p:nvPr/>
        </p:nvCxnSpPr>
        <p:spPr>
          <a:xfrm flipH="1">
            <a:off x="3479471" y="4491841"/>
            <a:ext cx="528451" cy="76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DB1623CD-4FD0-4676-B0E3-C0D572592CDD}"/>
              </a:ext>
            </a:extLst>
          </p:cNvPr>
          <p:cNvCxnSpPr>
            <a:cxnSpLocks/>
            <a:stCxn id="8" idx="3"/>
            <a:endCxn id="6" idx="2"/>
          </p:cNvCxnSpPr>
          <p:nvPr/>
        </p:nvCxnSpPr>
        <p:spPr>
          <a:xfrm flipV="1">
            <a:off x="3739757" y="4491842"/>
            <a:ext cx="770412" cy="1047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629EC33-8FC9-48AA-999E-9183CAFBD0A5}"/>
              </a:ext>
            </a:extLst>
          </p:cNvPr>
          <p:cNvCxnSpPr>
            <a:cxnSpLocks/>
            <a:stCxn id="7" idx="3"/>
            <a:endCxn id="6" idx="0"/>
          </p:cNvCxnSpPr>
          <p:nvPr/>
        </p:nvCxnSpPr>
        <p:spPr>
          <a:xfrm>
            <a:off x="3739758" y="2885705"/>
            <a:ext cx="770411" cy="1047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60BAEC9-1382-4242-9519-450D0AB3F025}"/>
              </a:ext>
            </a:extLst>
          </p:cNvPr>
          <p:cNvCxnSpPr>
            <a:cxnSpLocks/>
          </p:cNvCxnSpPr>
          <p:nvPr/>
        </p:nvCxnSpPr>
        <p:spPr>
          <a:xfrm>
            <a:off x="5280581" y="4031673"/>
            <a:ext cx="178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6442EC6F-D1B7-4604-99B7-06C7887D8CE8}"/>
              </a:ext>
            </a:extLst>
          </p:cNvPr>
          <p:cNvCxnSpPr>
            <a:cxnSpLocks/>
          </p:cNvCxnSpPr>
          <p:nvPr/>
        </p:nvCxnSpPr>
        <p:spPr>
          <a:xfrm flipH="1">
            <a:off x="5280580" y="4387933"/>
            <a:ext cx="1782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D8CF116A-0629-4BE6-ABFD-B919DDADEF49}"/>
              </a:ext>
            </a:extLst>
          </p:cNvPr>
          <p:cNvSpPr txBox="1"/>
          <p:nvPr/>
        </p:nvSpPr>
        <p:spPr>
          <a:xfrm>
            <a:off x="4690753" y="2152403"/>
            <a:ext cx="925253" cy="369332"/>
          </a:xfrm>
          <a:prstGeom prst="rect">
            <a:avLst/>
          </a:prstGeom>
          <a:noFill/>
        </p:spPr>
        <p:txBody>
          <a:bodyPr wrap="none" rtlCol="0">
            <a:spAutoFit/>
          </a:bodyPr>
          <a:lstStyle/>
          <a:p>
            <a:r>
              <a:rPr lang="fr-FR" dirty="0"/>
              <a:t>CLIENT</a:t>
            </a:r>
          </a:p>
        </p:txBody>
      </p:sp>
      <p:sp>
        <p:nvSpPr>
          <p:cNvPr id="19" name="Rectangle 18">
            <a:extLst>
              <a:ext uri="{FF2B5EF4-FFF2-40B4-BE49-F238E27FC236}">
                <a16:creationId xmlns:a16="http://schemas.microsoft.com/office/drawing/2014/main" id="{A733D016-6E51-4D55-A935-E2DAE8F64135}"/>
              </a:ext>
            </a:extLst>
          </p:cNvPr>
          <p:cNvSpPr/>
          <p:nvPr/>
        </p:nvSpPr>
        <p:spPr>
          <a:xfrm>
            <a:off x="417952" y="421442"/>
            <a:ext cx="204040" cy="22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t>
            </a:r>
          </a:p>
        </p:txBody>
      </p:sp>
      <p:sp>
        <p:nvSpPr>
          <p:cNvPr id="3" name="Espace réservé du numéro de diapositive 2">
            <a:extLst>
              <a:ext uri="{FF2B5EF4-FFF2-40B4-BE49-F238E27FC236}">
                <a16:creationId xmlns:a16="http://schemas.microsoft.com/office/drawing/2014/main" id="{7E352D6F-6BBF-4997-98CF-AE9024F8E085}"/>
              </a:ext>
            </a:extLst>
          </p:cNvPr>
          <p:cNvSpPr>
            <a:spLocks noGrp="1"/>
          </p:cNvSpPr>
          <p:nvPr>
            <p:ph type="sldNum" sz="quarter" idx="12"/>
          </p:nvPr>
        </p:nvSpPr>
        <p:spPr/>
        <p:txBody>
          <a:bodyPr/>
          <a:lstStyle/>
          <a:p>
            <a:pPr rtl="0"/>
            <a:fld id="{34B7E4EF-A1BD-40F4-AB7B-04F084DD991D}" type="slidenum">
              <a:rPr lang="en-US" smtClean="0"/>
              <a:t>9</a:t>
            </a:fld>
            <a:endParaRPr lang="en-US"/>
          </a:p>
        </p:txBody>
      </p:sp>
    </p:spTree>
    <p:extLst>
      <p:ext uri="{BB962C8B-B14F-4D97-AF65-F5344CB8AC3E}">
        <p14:creationId xmlns:p14="http://schemas.microsoft.com/office/powerpoint/2010/main" val="318749384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2706</TotalTime>
  <Words>2180</Words>
  <Application>Microsoft Office PowerPoint</Application>
  <PresentationFormat>Grand écran</PresentationFormat>
  <Paragraphs>629</Paragraphs>
  <Slides>47</Slides>
  <Notes>24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47</vt:i4>
      </vt:variant>
    </vt:vector>
  </HeadingPairs>
  <TitlesOfParts>
    <vt:vector size="53" baseType="lpstr">
      <vt:lpstr>Arial</vt:lpstr>
      <vt:lpstr>Calibri</vt:lpstr>
      <vt:lpstr>Consolas</vt:lpstr>
      <vt:lpstr>Gill Sans MT</vt:lpstr>
      <vt:lpstr>Impact</vt:lpstr>
      <vt:lpstr>Badge</vt:lpstr>
      <vt:lpstr>Présentation PowerPoint</vt:lpstr>
      <vt:lpstr>Sommaire</vt:lpstr>
      <vt:lpstr>LA SPECIFICATION</vt:lpstr>
      <vt:lpstr>Station Météo :</vt:lpstr>
      <vt:lpstr>Matériel mis a disposition :</vt:lpstr>
      <vt:lpstr>L’éQUIPE</vt:lpstr>
      <vt:lpstr>Participants au projet :</vt:lpstr>
      <vt:lpstr>L’ARCHITECTURE DU PROJET</vt:lpstr>
      <vt:lpstr>MVC : Model-Vue-Contrôleur dans un contexte Client-Serveur</vt:lpstr>
      <vt:lpstr>Architecture du Client (Coté utilisateur)</vt:lpstr>
      <vt:lpstr>Architecture du Serveur  (Coté Raspberry PI)</vt:lpstr>
      <vt:lpstr>CHOIX TECHNIQUES</vt:lpstr>
      <vt:lpstr>Présentation PowerPoint</vt:lpstr>
      <vt:lpstr>Présentation PowerPoint</vt:lpstr>
      <vt:lpstr>Choix du Serveur WEB HTTP</vt:lpstr>
      <vt:lpstr>Outils / Librairies / Matériels</vt:lpstr>
      <vt:lpstr>RéALISATION</vt:lpstr>
      <vt:lpstr>Conception du Serveur</vt:lpstr>
      <vt:lpstr>Architecture du Serveur  (Coté Raspberry PI)</vt:lpstr>
      <vt:lpstr>Déclenchement d’une mesure du capteur en I2C</vt:lpstr>
      <vt:lpstr>Extraction depuis la base de données</vt:lpstr>
      <vt:lpstr>Url’s HTTP disponibles</vt:lpstr>
      <vt:lpstr>Url’s HTTP disponibles</vt:lpstr>
      <vt:lpstr>Conception dU Client</vt:lpstr>
      <vt:lpstr>Architecture de l’application Client</vt:lpstr>
      <vt:lpstr>Balise Mer : Récupération des mesures</vt:lpstr>
      <vt:lpstr>Présentation PowerPoint</vt:lpstr>
      <vt:lpstr>Présentation PowerPoint</vt:lpstr>
      <vt:lpstr>Général : Interface D’administration</vt:lpstr>
      <vt:lpstr>Balise Ville : Forecast et mesures instantanées</vt:lpstr>
      <vt:lpstr>Balise Ville : Descriptif url</vt:lpstr>
      <vt:lpstr> Balise Ville : Descriptif fichier json de l’api</vt:lpstr>
      <vt:lpstr>Balise Ville : changement de ville</vt:lpstr>
      <vt:lpstr>Présentation PowerPoint</vt:lpstr>
      <vt:lpstr>Balise Ville : descriptif PRéVISIONNEL</vt:lpstr>
      <vt:lpstr>Général : changement de thème Jour / Nuit</vt:lpstr>
      <vt:lpstr>Général : Chargement / Sauvegarde des paramètres</vt:lpstr>
      <vt:lpstr>Présentation PowerPoint</vt:lpstr>
      <vt:lpstr>Présentation PowerPoint</vt:lpstr>
      <vt:lpstr>Présentation PowerPoint</vt:lpstr>
      <vt:lpstr>Général : Changement de l’unité des mesures</vt:lpstr>
      <vt:lpstr>Général : Changement DE FORMAT D’HEURE</vt:lpstr>
      <vt:lpstr>Général : changement de police</vt:lpstr>
      <vt:lpstr>DéMONSTRATION</vt:lpstr>
      <vt:lpstr>CONCLUSION</vt:lpstr>
      <vt:lpstr>Conclusion </vt:lpstr>
      <vt:lpstr>Remerciements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STation Meteo</dc:title>
  <dc:creator>aiekick</dc:creator>
  <cp:lastModifiedBy>aiekick</cp:lastModifiedBy>
  <cp:revision>193</cp:revision>
  <dcterms:created xsi:type="dcterms:W3CDTF">2021-06-21T06:35:34Z</dcterms:created>
  <dcterms:modified xsi:type="dcterms:W3CDTF">2021-06-24T16:46:00Z</dcterms:modified>
</cp:coreProperties>
</file>